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6" r:id="rId2"/>
  </p:sldMasterIdLst>
  <p:notesMasterIdLst>
    <p:notesMasterId r:id="rId21"/>
  </p:notesMasterIdLst>
  <p:handoutMasterIdLst>
    <p:handoutMasterId r:id="rId22"/>
  </p:handoutMasterIdLst>
  <p:sldIdLst>
    <p:sldId id="256" r:id="rId3"/>
    <p:sldId id="301" r:id="rId4"/>
    <p:sldId id="263" r:id="rId5"/>
    <p:sldId id="264" r:id="rId6"/>
    <p:sldId id="267" r:id="rId7"/>
    <p:sldId id="268" r:id="rId8"/>
    <p:sldId id="269" r:id="rId9"/>
    <p:sldId id="290" r:id="rId10"/>
    <p:sldId id="291" r:id="rId11"/>
    <p:sldId id="273" r:id="rId12"/>
    <p:sldId id="275" r:id="rId13"/>
    <p:sldId id="276" r:id="rId14"/>
    <p:sldId id="297" r:id="rId15"/>
    <p:sldId id="298" r:id="rId16"/>
    <p:sldId id="274" r:id="rId17"/>
    <p:sldId id="304" r:id="rId18"/>
    <p:sldId id="306" r:id="rId19"/>
    <p:sldId id="309" r:id="rId20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dustin" initials="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636467"/>
    <a:srgbClr val="D78235"/>
    <a:srgbClr val="107042"/>
    <a:srgbClr val="94B8B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29" autoAdjust="0"/>
    <p:restoredTop sz="99869" autoAdjust="0"/>
  </p:normalViewPr>
  <p:slideViewPr>
    <p:cSldViewPr>
      <p:cViewPr>
        <p:scale>
          <a:sx n="110" d="100"/>
          <a:sy n="110" d="100"/>
        </p:scale>
        <p:origin x="-318" y="12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2142" y="-102"/>
      </p:cViewPr>
      <p:guideLst>
        <p:guide orient="horz" pos="2924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10F785E3-BA14-4825-8629-87E695831E57}" type="datetimeFigureOut">
              <a:rPr lang="en-US" smtClean="0"/>
              <a:pPr/>
              <a:t>11/30/2010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F09CB400-3055-4A31-8617-05DD901D5A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A114EA9D-5784-49EC-805D-14B27D99C822}" type="datetimeFigureOut">
              <a:rPr lang="en-US" smtClean="0"/>
              <a:pPr/>
              <a:t>11/30/2010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E58747D6-994D-4A71-A977-6A4D8DAB1D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47D6-994D-4A71-A977-6A4D8DAB1D8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965576" y="88217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83" tIns="46492" rIns="92983" bIns="46492" anchor="b"/>
          <a:lstStyle/>
          <a:p>
            <a:pPr algn="r" defTabSz="928596"/>
            <a:fld id="{6015259E-3AFE-41BC-8CFD-3A7826A635E9}" type="slidenum">
              <a:rPr lang="en-CA" sz="1200"/>
              <a:pPr algn="r" defTabSz="928596"/>
              <a:t>10</a:t>
            </a:fld>
            <a:endParaRPr lang="en-CA" sz="1200" dirty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4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965576" y="88217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83" tIns="46492" rIns="92983" bIns="46492" anchor="b"/>
          <a:lstStyle/>
          <a:p>
            <a:pPr algn="r" defTabSz="928596"/>
            <a:fld id="{E6C63394-1E4D-407A-96B6-CC284431977A}" type="slidenum">
              <a:rPr lang="en-CA" sz="1200"/>
              <a:pPr algn="r" defTabSz="928596"/>
              <a:t>11</a:t>
            </a:fld>
            <a:endParaRPr lang="en-CA" sz="1200" dirty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4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965576" y="88217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83" tIns="46492" rIns="92983" bIns="46492" anchor="b"/>
          <a:lstStyle/>
          <a:p>
            <a:pPr algn="r" defTabSz="928596"/>
            <a:fld id="{B45037E5-EB82-4A45-8393-0E7FFAA74AAE}" type="slidenum">
              <a:rPr lang="en-CA" sz="1200"/>
              <a:pPr algn="r" defTabSz="928596"/>
              <a:t>12</a:t>
            </a:fld>
            <a:endParaRPr lang="en-CA" sz="1200" dirty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4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0F694-82E5-44AE-ABBB-DE2F0C3862B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0F694-82E5-44AE-ABBB-DE2F0C3862B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965576" y="88217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83" tIns="46492" rIns="92983" bIns="46492" anchor="b"/>
          <a:lstStyle/>
          <a:p>
            <a:pPr algn="r" defTabSz="928596"/>
            <a:fld id="{B45037E5-EB82-4A45-8393-0E7FFAA74AAE}" type="slidenum">
              <a:rPr lang="en-CA" sz="1200"/>
              <a:pPr algn="r" defTabSz="928596"/>
              <a:t>15</a:t>
            </a:fld>
            <a:endParaRPr lang="en-CA" sz="1200" dirty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40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0F694-82E5-44AE-ABBB-DE2F0C3862BE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130"/>
            <a:fld id="{57A9CE5F-CB2B-4D99-ABBB-5DB9E5D9A62C}" type="slidenum">
              <a:rPr lang="en-US" smtClean="0">
                <a:cs typeface="Arial" charset="0"/>
              </a:rPr>
              <a:pPr defTabSz="930130"/>
              <a:t>17</a:t>
            </a:fld>
            <a:endParaRPr lang="en-US" dirty="0" smtClean="0">
              <a:cs typeface="Arial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47D6-994D-4A71-A977-6A4D8DAB1D8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F20795-AEE7-43D7-8AA5-4E7D76B00C9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0F694-82E5-44AE-ABBB-DE2F0C3862B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0F694-82E5-44AE-ABBB-DE2F0C3862B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new branding_pptTITLE-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408373" y="2308194"/>
            <a:ext cx="1154097" cy="419103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685800"/>
            <a:ext cx="632460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500" b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2039117"/>
            <a:ext cx="63246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2500">
                <a:solidFill>
                  <a:srgbClr val="636467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7" name="Picture 16" descr="new branding_pptTITLE-pics.jpg"/>
          <p:cNvPicPr>
            <a:picLocks noChangeAspect="1"/>
          </p:cNvPicPr>
          <p:nvPr userDrawn="1"/>
        </p:nvPicPr>
        <p:blipFill>
          <a:blip r:embed="rId3" cstate="print"/>
          <a:srcRect l="4369" t="5696" r="82816" b="66990"/>
          <a:stretch>
            <a:fillRect/>
          </a:stretch>
        </p:blipFill>
        <p:spPr>
          <a:xfrm>
            <a:off x="399495" y="390617"/>
            <a:ext cx="1171853" cy="1873189"/>
          </a:xfrm>
          <a:prstGeom prst="rect">
            <a:avLst/>
          </a:prstGeom>
        </p:spPr>
      </p:pic>
      <p:pic>
        <p:nvPicPr>
          <p:cNvPr id="18" name="Picture 9" descr="cihi_4c_horizENG.png"/>
          <p:cNvPicPr>
            <a:picLocks noChangeAspect="1"/>
          </p:cNvPicPr>
          <p:nvPr userDrawn="1"/>
        </p:nvPicPr>
        <p:blipFill>
          <a:blip r:embed="rId4" cstate="print"/>
          <a:srcRect r="71645" b="-7730"/>
          <a:stretch>
            <a:fillRect/>
          </a:stretch>
        </p:blipFill>
        <p:spPr bwMode="auto">
          <a:xfrm>
            <a:off x="8305800" y="374650"/>
            <a:ext cx="48101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53400" y="6553200"/>
            <a:ext cx="990600" cy="304800"/>
          </a:xfrm>
        </p:spPr>
        <p:txBody>
          <a:bodyPr/>
          <a:lstStyle>
            <a:lvl1pPr algn="r">
              <a:defRPr sz="1200"/>
            </a:lvl1pPr>
          </a:lstStyle>
          <a:p>
            <a:fld id="{5FCC756A-20BE-4B75-95FF-A00C9F1FCD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ntent Heav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ew brandingLINES-GRAY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165850"/>
            <a:ext cx="497363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cihi_4c_horizENG.png"/>
          <p:cNvPicPr>
            <a:picLocks noChangeAspect="1"/>
          </p:cNvPicPr>
          <p:nvPr/>
        </p:nvPicPr>
        <p:blipFill>
          <a:blip r:embed="rId3" cstate="print"/>
          <a:srcRect b="-7759"/>
          <a:stretch>
            <a:fillRect/>
          </a:stretch>
        </p:blipFill>
        <p:spPr bwMode="auto">
          <a:xfrm>
            <a:off x="8551863" y="117475"/>
            <a:ext cx="48101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200" y="1755648"/>
            <a:ext cx="8385048" cy="4340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new branding_pptPHOTOwithCONTENT-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337838" y="3435350"/>
            <a:ext cx="8449056" cy="3080860"/>
          </a:xfrm>
          <a:prstGeom prst="rect">
            <a:avLst/>
          </a:prstGeom>
          <a:solidFill>
            <a:srgbClr val="86B8B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3657600"/>
            <a:ext cx="3081338" cy="24177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CA" sz="3000" b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810000" y="3657600"/>
            <a:ext cx="4876800" cy="2438400"/>
          </a:xfrm>
          <a:prstGeom prst="rect">
            <a:avLst/>
          </a:prstGeom>
        </p:spPr>
        <p:txBody>
          <a:bodyPr/>
          <a:lstStyle>
            <a:lvl1pPr marL="230188" indent="-230188">
              <a:buFont typeface="Arial" pitchFamily="34" charset="0"/>
              <a:buChar char="&gt;"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6" name="Picture 7" descr="cihi_4c_horizENG.png"/>
          <p:cNvPicPr>
            <a:picLocks noChangeAspect="1"/>
          </p:cNvPicPr>
          <p:nvPr userDrawn="1"/>
        </p:nvPicPr>
        <p:blipFill>
          <a:blip r:embed="rId3" cstate="print"/>
          <a:srcRect r="71645" b="-7730"/>
          <a:stretch>
            <a:fillRect/>
          </a:stretch>
        </p:blipFill>
        <p:spPr bwMode="auto">
          <a:xfrm>
            <a:off x="8077200" y="609600"/>
            <a:ext cx="404812" cy="71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337838" y="304798"/>
            <a:ext cx="8449056" cy="308152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53400" y="6553200"/>
            <a:ext cx="990600" cy="304800"/>
          </a:xfrm>
        </p:spPr>
        <p:txBody>
          <a:bodyPr/>
          <a:lstStyle>
            <a:lvl1pPr algn="r">
              <a:defRPr sz="1200"/>
            </a:lvl1pPr>
          </a:lstStyle>
          <a:p>
            <a:fld id="{5FCC756A-20BE-4B75-95FF-A00C9F1FCD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new branding_pptIMPACT&amp;VISUAL-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355107" y="337350"/>
            <a:ext cx="8451542" cy="6178859"/>
          </a:xfrm>
          <a:prstGeom prst="rect">
            <a:avLst/>
          </a:prstGeom>
          <a:solidFill>
            <a:srgbClr val="86B8B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9" name="Picture 7" descr="cihi_4c_horizENG.png"/>
          <p:cNvPicPr>
            <a:picLocks noChangeAspect="1"/>
          </p:cNvPicPr>
          <p:nvPr userDrawn="1"/>
        </p:nvPicPr>
        <p:blipFill>
          <a:blip r:embed="rId3" cstate="print"/>
          <a:srcRect r="71645" b="-7730"/>
          <a:stretch>
            <a:fillRect/>
          </a:stretch>
        </p:blipFill>
        <p:spPr bwMode="auto">
          <a:xfrm>
            <a:off x="8077200" y="609600"/>
            <a:ext cx="404812" cy="71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914400" y="1649766"/>
            <a:ext cx="7239000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914400" y="717610"/>
            <a:ext cx="7010400" cy="808038"/>
          </a:xfrm>
          <a:prstGeom prst="rect">
            <a:avLst/>
          </a:prstGeom>
        </p:spPr>
        <p:txBody>
          <a:bodyPr anchor="ctr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53400" y="6553200"/>
            <a:ext cx="990600" cy="304800"/>
          </a:xfrm>
        </p:spPr>
        <p:txBody>
          <a:bodyPr/>
          <a:lstStyle>
            <a:lvl1pPr algn="r">
              <a:defRPr sz="1200"/>
            </a:lvl1pPr>
          </a:lstStyle>
          <a:p>
            <a:fld id="{5FCC756A-20BE-4B75-95FF-A00C9F1FCD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al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ew branding_pptIMPACT&amp;VISUAL-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7" descr="83374400"/>
          <p:cNvPicPr>
            <a:picLocks noChangeArrowheads="1"/>
          </p:cNvPicPr>
          <p:nvPr userDrawn="1"/>
        </p:nvPicPr>
        <p:blipFill>
          <a:blip r:embed="rId3" cstate="print"/>
          <a:srcRect r="10748"/>
          <a:stretch>
            <a:fillRect/>
          </a:stretch>
        </p:blipFill>
        <p:spPr bwMode="auto">
          <a:xfrm>
            <a:off x="338327" y="356616"/>
            <a:ext cx="8449056" cy="618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685800" y="1385888"/>
            <a:ext cx="2895600" cy="3338512"/>
          </a:xfrm>
          <a:prstGeom prst="rect">
            <a:avLst/>
          </a:prstGeom>
          <a:solidFill>
            <a:srgbClr val="94B8B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838200" y="1524000"/>
            <a:ext cx="2590800" cy="30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4" name="Picture 7" descr="cihi_4c_horizENG.png"/>
          <p:cNvPicPr>
            <a:picLocks noChangeAspect="1"/>
          </p:cNvPicPr>
          <p:nvPr userDrawn="1"/>
        </p:nvPicPr>
        <p:blipFill>
          <a:blip r:embed="rId4" cstate="print"/>
          <a:srcRect r="71645" b="-7730"/>
          <a:stretch>
            <a:fillRect/>
          </a:stretch>
        </p:blipFill>
        <p:spPr bwMode="auto">
          <a:xfrm>
            <a:off x="8077200" y="609600"/>
            <a:ext cx="404812" cy="71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53400" y="6553200"/>
            <a:ext cx="990600" cy="304800"/>
          </a:xfrm>
        </p:spPr>
        <p:txBody>
          <a:bodyPr/>
          <a:lstStyle>
            <a:lvl1pPr algn="r">
              <a:defRPr sz="1200"/>
            </a:lvl1pPr>
          </a:lstStyle>
          <a:p>
            <a:fld id="{5FCC756A-20BE-4B75-95FF-A00C9F1FCD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1844" y="530352"/>
            <a:ext cx="7635240" cy="912089"/>
          </a:xfrm>
          <a:prstGeom prst="rect">
            <a:avLst/>
          </a:prstGeom>
        </p:spPr>
        <p:txBody>
          <a:bodyPr/>
          <a:lstStyle>
            <a:lvl1pPr>
              <a:defRPr lang="en-US" sz="3000" b="0" kern="1200" noProof="0" dirty="0" smtClean="0">
                <a:solidFill>
                  <a:srgbClr val="D06F1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591844" y="1524000"/>
            <a:ext cx="8232648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53400" y="6553200"/>
            <a:ext cx="990600" cy="304800"/>
          </a:xfrm>
        </p:spPr>
        <p:txBody>
          <a:bodyPr/>
          <a:lstStyle>
            <a:lvl1pPr algn="r">
              <a:defRPr sz="1200"/>
            </a:lvl1pPr>
          </a:lstStyle>
          <a:p>
            <a:fld id="{5FCC756A-20BE-4B75-95FF-A00C9F1FCD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/Concul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new branding_pptINTRO&amp;CONCL-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53400" y="6553200"/>
            <a:ext cx="990600" cy="304800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5FCC756A-20BE-4B75-95FF-A00C9F1FCD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new branding_pptINTRO&amp;CONCL-pic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25752" y="990600"/>
            <a:ext cx="5492496" cy="2910840"/>
          </a:xfrm>
          <a:prstGeom prst="rect">
            <a:avLst/>
          </a:prstGeom>
        </p:spPr>
      </p:pic>
      <p:pic>
        <p:nvPicPr>
          <p:cNvPr id="17" name="Picture 16" descr="cihi_4c_horizENG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6148" y="5756031"/>
            <a:ext cx="1562100" cy="72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840992" y="3946555"/>
            <a:ext cx="5477256" cy="400110"/>
          </a:xfrm>
          <a:solidFill>
            <a:srgbClr val="94B8BB"/>
          </a:solidFill>
        </p:spPr>
        <p:txBody>
          <a:bodyPr anchor="t">
            <a:sp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630383"/>
            <a:ext cx="8001000" cy="912089"/>
          </a:xfrm>
          <a:prstGeom prst="rect">
            <a:avLst/>
          </a:prstGeom>
        </p:spPr>
        <p:txBody>
          <a:bodyPr/>
          <a:lstStyle>
            <a:lvl1pPr>
              <a:defRPr lang="en-US" sz="3000" b="0" kern="1200" noProof="0" dirty="0" smtClean="0">
                <a:solidFill>
                  <a:srgbClr val="D06F1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BF98D-311B-4AFC-AF46-67BC2177F3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630383"/>
            <a:ext cx="8001000" cy="912089"/>
          </a:xfrm>
          <a:prstGeom prst="rect">
            <a:avLst/>
          </a:prstGeom>
        </p:spPr>
        <p:txBody>
          <a:bodyPr/>
          <a:lstStyle>
            <a:lvl1pPr>
              <a:defRPr lang="en-US" sz="3000" b="0" kern="1200" noProof="0" dirty="0" smtClean="0">
                <a:solidFill>
                  <a:srgbClr val="D06F1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C1E51-E82C-4130-8D63-3C1DE166F0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630383"/>
            <a:ext cx="8001000" cy="912089"/>
          </a:xfrm>
          <a:prstGeom prst="rect">
            <a:avLst/>
          </a:prstGeom>
        </p:spPr>
        <p:txBody>
          <a:bodyPr/>
          <a:lstStyle>
            <a:lvl1pPr>
              <a:defRPr lang="en-US" sz="3000" b="0" kern="1200" noProof="0" dirty="0" smtClean="0">
                <a:solidFill>
                  <a:srgbClr val="D06F1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57200" y="1755648"/>
            <a:ext cx="838504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DDAEA-AD63-43F2-9FC0-EB1DD758B5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image" Target="../media/image8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cihi_4c_horizENG.png"/>
          <p:cNvPicPr>
            <a:picLocks noChangeAspect="1"/>
          </p:cNvPicPr>
          <p:nvPr/>
        </p:nvPicPr>
        <p:blipFill>
          <a:blip r:embed="rId12" cstate="print"/>
          <a:srcRect r="71645" b="-7730"/>
          <a:stretch>
            <a:fillRect/>
          </a:stretch>
        </p:blipFill>
        <p:spPr bwMode="auto">
          <a:xfrm>
            <a:off x="8305800" y="374650"/>
            <a:ext cx="48101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598464" y="533400"/>
            <a:ext cx="763113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598464" y="1524000"/>
            <a:ext cx="8232648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153400" y="6553200"/>
            <a:ext cx="990600" cy="304800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5FCC756A-20BE-4B75-95FF-A00C9F1FCD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6" r:id="rId3"/>
    <p:sldLayoutId id="2147483687" r:id="rId4"/>
    <p:sldLayoutId id="2147483690" r:id="rId5"/>
    <p:sldLayoutId id="2147483691" r:id="rId6"/>
    <p:sldLayoutId id="2147483693" r:id="rId7"/>
    <p:sldLayoutId id="2147483694" r:id="rId8"/>
    <p:sldLayoutId id="2147483695" r:id="rId9"/>
    <p:sldLayoutId id="2147483696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0">
          <a:solidFill>
            <a:srgbClr val="D7823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E6A1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E6A1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E6A1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E6A1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E6A1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E6A1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E6A1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E6A1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rgbClr val="636467"/>
        </a:buClr>
        <a:buFont typeface="Arial" pitchFamily="34" charset="0"/>
        <a:buChar char="&gt;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636467"/>
        </a:buClr>
        <a:buFont typeface="Arial" pitchFamily="34" charset="0"/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36467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ts val="600"/>
        </a:spcBef>
        <a:spcAft>
          <a:spcPct val="0"/>
        </a:spcAft>
        <a:buClr>
          <a:srgbClr val="636467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ts val="600"/>
        </a:spcBef>
        <a:spcAft>
          <a:spcPct val="0"/>
        </a:spcAft>
        <a:buClr>
          <a:srgbClr val="636467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5000"/>
        </a:spcBef>
        <a:spcAft>
          <a:spcPct val="0"/>
        </a:spcAft>
        <a:buClr>
          <a:srgbClr val="007E64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5000"/>
        </a:spcBef>
        <a:spcAft>
          <a:spcPct val="0"/>
        </a:spcAft>
        <a:buClr>
          <a:srgbClr val="007E64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5000"/>
        </a:spcBef>
        <a:spcAft>
          <a:spcPct val="0"/>
        </a:spcAft>
        <a:buClr>
          <a:srgbClr val="007E64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5000"/>
        </a:spcBef>
        <a:spcAft>
          <a:spcPct val="0"/>
        </a:spcAft>
        <a:buClr>
          <a:srgbClr val="007E64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ew branding_pptPHOTOwithCONTENT-lin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37838" y="3435350"/>
            <a:ext cx="8449056" cy="3080860"/>
          </a:xfrm>
          <a:prstGeom prst="rect">
            <a:avLst/>
          </a:prstGeom>
          <a:solidFill>
            <a:srgbClr val="86B8B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9600" y="3657600"/>
            <a:ext cx="3081338" cy="24177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CA" sz="3000" b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Click to edit Master title style</a:t>
            </a:r>
            <a:endParaRPr kumimoji="0" lang="en-CA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8" name="Text Placeholder 14"/>
          <p:cNvSpPr txBox="1">
            <a:spLocks/>
          </p:cNvSpPr>
          <p:nvPr/>
        </p:nvSpPr>
        <p:spPr>
          <a:xfrm>
            <a:off x="3810000" y="3657600"/>
            <a:ext cx="4876800" cy="24384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&gt;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</p:txBody>
      </p:sp>
      <p:pic>
        <p:nvPicPr>
          <p:cNvPr id="19" name="Picture 7" descr="cihi_4c_horizENG.png"/>
          <p:cNvPicPr>
            <a:picLocks noChangeAspect="1"/>
          </p:cNvPicPr>
          <p:nvPr/>
        </p:nvPicPr>
        <p:blipFill>
          <a:blip r:embed="rId6" cstate="print"/>
          <a:srcRect r="71645" b="-7730"/>
          <a:stretch>
            <a:fillRect/>
          </a:stretch>
        </p:blipFill>
        <p:spPr bwMode="auto">
          <a:xfrm>
            <a:off x="8077200" y="609600"/>
            <a:ext cx="404812" cy="71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153400" y="6553200"/>
            <a:ext cx="990600" cy="304800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5FCC756A-20BE-4B75-95FF-A00C9F1FCD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3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840992" y="3886200"/>
            <a:ext cx="5477256" cy="1384995"/>
          </a:xfrm>
        </p:spPr>
        <p:txBody>
          <a:bodyPr anchor="b"/>
          <a:lstStyle/>
          <a:p>
            <a:r>
              <a:rPr lang="fr-FR" sz="2800" b="1" dirty="0" smtClean="0">
                <a:latin typeface="Calibri" pitchFamily="34" charset="0"/>
              </a:rPr>
              <a:t>Projet de </a:t>
            </a:r>
            <a:r>
              <a:rPr lang="fr-FR" sz="2800" b="1" dirty="0" smtClean="0">
                <a:latin typeface="Calibri" pitchFamily="34" charset="0"/>
              </a:rPr>
              <a:t>mesure de la performance des hôpitaux </a:t>
            </a:r>
            <a:r>
              <a:rPr lang="fr-FR" sz="2800" b="1" dirty="0" smtClean="0">
                <a:latin typeface="Calibri" pitchFamily="34" charset="0"/>
              </a:rPr>
              <a:t>canadiens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5638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b="1" dirty="0" smtClean="0">
                <a:latin typeface="Calibri" pitchFamily="34" charset="0"/>
              </a:rPr>
              <a:t>Jerem</a:t>
            </a:r>
            <a:r>
              <a:rPr lang="fr-CA" b="1" dirty="0" smtClean="0">
                <a:latin typeface="Calibri" pitchFamily="34" charset="0"/>
              </a:rPr>
              <a:t>y Veillard</a:t>
            </a:r>
          </a:p>
          <a:p>
            <a:r>
              <a:rPr lang="fr-CA" b="1" dirty="0" smtClean="0">
                <a:latin typeface="Calibri" pitchFamily="34" charset="0"/>
              </a:rPr>
              <a:t>Vice-président, Recherche et Analyse</a:t>
            </a:r>
            <a:endParaRPr lang="fr-CA" b="1" dirty="0" smtClean="0">
              <a:latin typeface="Calibri" pitchFamily="34" charset="0"/>
            </a:endParaRPr>
          </a:p>
          <a:p>
            <a:r>
              <a:rPr lang="fr-CA" b="1" dirty="0" smtClean="0">
                <a:latin typeface="Calibri" pitchFamily="34" charset="0"/>
              </a:rPr>
              <a:t>Le </a:t>
            </a:r>
            <a:r>
              <a:rPr lang="fr-CA" b="1" dirty="0" smtClean="0">
                <a:latin typeface="Calibri" pitchFamily="34" charset="0"/>
              </a:rPr>
              <a:t>1</a:t>
            </a:r>
            <a:r>
              <a:rPr lang="fr-CA" b="1" baseline="30000" dirty="0" smtClean="0">
                <a:latin typeface="Calibri" pitchFamily="34" charset="0"/>
              </a:rPr>
              <a:t>er</a:t>
            </a:r>
            <a:r>
              <a:rPr lang="fr-CA" b="1" dirty="0" smtClean="0">
                <a:latin typeface="Calibri" pitchFamily="34" charset="0"/>
              </a:rPr>
              <a:t> Décembre </a:t>
            </a:r>
            <a:r>
              <a:rPr lang="fr-CA" b="1" dirty="0" smtClean="0">
                <a:latin typeface="Calibri" pitchFamily="34" charset="0"/>
              </a:rPr>
              <a:t>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28600"/>
            <a:ext cx="82296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CA" sz="2800" b="1" dirty="0" smtClean="0">
                <a:solidFill>
                  <a:srgbClr val="D06F1A"/>
                </a:solidFill>
                <a:latin typeface="Calibri" pitchFamily="34" charset="0"/>
                <a:ea typeface="+mj-ea"/>
                <a:cs typeface="+mj-cs"/>
              </a:rPr>
              <a:t>Les hôpitaux participants peuvent comparer leurs résultats à ceux des </a:t>
            </a:r>
            <a:r>
              <a:rPr lang="fr-CA" sz="2800" b="1" dirty="0" smtClean="0">
                <a:solidFill>
                  <a:srgbClr val="D06F1A"/>
                </a:solidFill>
                <a:latin typeface="Calibri" pitchFamily="34" charset="0"/>
                <a:ea typeface="+mj-ea"/>
                <a:cs typeface="+mj-cs"/>
              </a:rPr>
              <a:t>autres hôpitaux</a:t>
            </a:r>
            <a:endParaRPr lang="fr-CA" sz="2800" b="1" dirty="0">
              <a:solidFill>
                <a:srgbClr val="D06F1A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60" name="Picture 5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8763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8153400" y="6553200"/>
            <a:ext cx="9906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C756A-20BE-4B75-95FF-A00C9F1FCD09}" type="slidenum">
              <a:rPr kumimoji="0" lang="fr-CA" sz="12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CA" sz="12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2400" y="0"/>
            <a:ext cx="82296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 smtClean="0">
                <a:solidFill>
                  <a:srgbClr val="D06F1A"/>
                </a:solidFill>
                <a:latin typeface="Calibri" pitchFamily="34" charset="0"/>
                <a:ea typeface="+mj-ea"/>
                <a:cs typeface="+mj-cs"/>
              </a:rPr>
              <a:t>Les utilisateurs peuvent sélectionner des hôpitaux semblables sur le plan de la structure et des caractéristiques des patients </a:t>
            </a:r>
            <a:endParaRPr lang="fr-CA" sz="2800" b="1" dirty="0">
              <a:solidFill>
                <a:srgbClr val="D06F1A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050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8153400" y="6553200"/>
            <a:ext cx="9906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C756A-20BE-4B75-95FF-A00C9F1FCD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28600" y="152400"/>
            <a:ext cx="85344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 smtClean="0">
                <a:solidFill>
                  <a:srgbClr val="D06F1A"/>
                </a:solidFill>
                <a:latin typeface="Calibri" pitchFamily="34" charset="0"/>
                <a:ea typeface="+mj-ea"/>
                <a:cs typeface="+mj-cs"/>
              </a:rPr>
              <a:t>Les utilisateurs peuvent passer en revue l’information sur le profil des hôpitaux</a:t>
            </a:r>
            <a:endParaRPr lang="en-CA" sz="2800" b="1" dirty="0">
              <a:solidFill>
                <a:srgbClr val="D06F1A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8153400" y="6553200"/>
            <a:ext cx="9906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C756A-20BE-4B75-95FF-A00C9F1FCD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916305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37" y="228600"/>
            <a:ext cx="8577263" cy="838200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latin typeface="Calibri" pitchFamily="34" charset="0"/>
              </a:rPr>
              <a:t>Les utilisateurs </a:t>
            </a:r>
            <a:r>
              <a:rPr lang="fr-FR" sz="2800" b="1" dirty="0">
                <a:latin typeface="Calibri" pitchFamily="34" charset="0"/>
              </a:rPr>
              <a:t>peuvent </a:t>
            </a:r>
            <a:r>
              <a:rPr lang="fr-FR" sz="2800" b="1" dirty="0" smtClean="0">
                <a:latin typeface="Calibri" pitchFamily="34" charset="0"/>
              </a:rPr>
              <a:t>passer </a:t>
            </a:r>
            <a:r>
              <a:rPr lang="fr-FR" sz="2800" b="1" dirty="0">
                <a:latin typeface="Calibri" pitchFamily="34" charset="0"/>
              </a:rPr>
              <a:t>en revue des comparaisons d’indicateurs cliniques et financiers</a:t>
            </a:r>
            <a:endParaRPr lang="en-US" sz="2800" b="1" dirty="0">
              <a:latin typeface="Calibri" pitchFamily="34" charset="0"/>
            </a:endParaRPr>
          </a:p>
        </p:txBody>
      </p:sp>
      <p:pic>
        <p:nvPicPr>
          <p:cNvPr id="11776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9144000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DDAEA-AD63-43F2-9FC0-EB1DD758B5D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537" y="304800"/>
            <a:ext cx="8577263" cy="609600"/>
          </a:xfrm>
        </p:spPr>
        <p:txBody>
          <a:bodyPr>
            <a:noAutofit/>
          </a:bodyPr>
          <a:lstStyle/>
          <a:p>
            <a:r>
              <a:rPr lang="fr-CA" sz="2800" b="1" dirty="0">
                <a:latin typeface="Calibri" pitchFamily="34" charset="0"/>
              </a:rPr>
              <a:t>Les utilisateurs peuvent </a:t>
            </a:r>
            <a:r>
              <a:rPr lang="fr-CA" sz="2800" b="1" dirty="0" smtClean="0">
                <a:latin typeface="Calibri" pitchFamily="34" charset="0"/>
              </a:rPr>
              <a:t>examiner les </a:t>
            </a:r>
            <a:r>
              <a:rPr lang="fr-CA" sz="2800" b="1" dirty="0">
                <a:latin typeface="Calibri" pitchFamily="34" charset="0"/>
              </a:rPr>
              <a:t>résultats </a:t>
            </a:r>
            <a:r>
              <a:rPr lang="fr-CA" sz="2800" b="1" dirty="0" smtClean="0">
                <a:latin typeface="Calibri" pitchFamily="34" charset="0"/>
              </a:rPr>
              <a:t>individuels des </a:t>
            </a:r>
            <a:r>
              <a:rPr lang="fr-CA" sz="2800" b="1" dirty="0">
                <a:latin typeface="Calibri" pitchFamily="34" charset="0"/>
              </a:rPr>
              <a:t>indicateurs en détail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DDAEA-AD63-43F2-9FC0-EB1DD758B5D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1143000"/>
            <a:ext cx="8839201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2400" y="152400"/>
            <a:ext cx="85344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 smtClean="0">
                <a:solidFill>
                  <a:srgbClr val="D06F1A"/>
                </a:solidFill>
                <a:latin typeface="Calibri" pitchFamily="34" charset="0"/>
              </a:rPr>
              <a:t>Les utilisateurs peuvent voir et comparer les résultats sommaires normalisés</a:t>
            </a:r>
            <a:endParaRPr lang="en-CA" sz="2800" b="1" dirty="0">
              <a:solidFill>
                <a:srgbClr val="D06F1A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1"/>
            <a:ext cx="8077200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8153400" y="6553200"/>
            <a:ext cx="9906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C756A-20BE-4B75-95FF-A00C9F1FCD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228600"/>
            <a:ext cx="8077199" cy="1031796"/>
          </a:xfrm>
        </p:spPr>
        <p:txBody>
          <a:bodyPr>
            <a:noAutofit/>
          </a:bodyPr>
          <a:lstStyle/>
          <a:p>
            <a:r>
              <a:rPr lang="fr-CA" sz="2800" b="1" dirty="0" smtClean="0">
                <a:latin typeface="Calibri" pitchFamily="34" charset="0"/>
              </a:rPr>
              <a:t>Utilisation de l’outil électronique </a:t>
            </a:r>
            <a:r>
              <a:rPr lang="fr-CA" sz="2800" b="1" dirty="0" smtClean="0">
                <a:latin typeface="Calibri" pitchFamily="34" charset="0"/>
              </a:rPr>
              <a:t>pour </a:t>
            </a:r>
            <a:r>
              <a:rPr lang="fr-CA" sz="2800" b="1" dirty="0" smtClean="0">
                <a:latin typeface="Calibri" pitchFamily="34" charset="0"/>
              </a:rPr>
              <a:t>l’amélioration de la qualité et la gestion </a:t>
            </a:r>
            <a:r>
              <a:rPr lang="fr-CA" sz="2800" b="1" dirty="0" smtClean="0">
                <a:latin typeface="Calibri" pitchFamily="34" charset="0"/>
              </a:rPr>
              <a:t>de la performance</a:t>
            </a:r>
            <a:endParaRPr lang="fr-CA" sz="2800" b="1" dirty="0" smtClean="0">
              <a:latin typeface="Calibri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76400"/>
            <a:ext cx="8534400" cy="50292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lvl="2" indent="-342900">
              <a:spcBef>
                <a:spcPct val="50000"/>
              </a:spcBef>
            </a:pPr>
            <a:r>
              <a:rPr lang="fr-CA" sz="2500" dirty="0" smtClean="0"/>
              <a:t>Établir et surveiller les points à améliorer</a:t>
            </a:r>
          </a:p>
          <a:p>
            <a:pPr marL="800100" lvl="3" indent="-342900">
              <a:spcBef>
                <a:spcPts val="1200"/>
              </a:spcBef>
              <a:buFont typeface="Arial"/>
              <a:buChar char="–"/>
            </a:pPr>
            <a:r>
              <a:rPr lang="fr-CA" sz="2400" dirty="0" smtClean="0"/>
              <a:t>Rapport </a:t>
            </a:r>
            <a:r>
              <a:rPr lang="fr-CA" sz="2400" dirty="0" smtClean="0"/>
              <a:t>régulier </a:t>
            </a:r>
            <a:r>
              <a:rPr lang="fr-CA" sz="2400" dirty="0" smtClean="0"/>
              <a:t>sur la performance au </a:t>
            </a:r>
            <a:r>
              <a:rPr lang="fr-CA" sz="2400" dirty="0" smtClean="0"/>
              <a:t>Conseil d’administration</a:t>
            </a:r>
          </a:p>
          <a:p>
            <a:pPr marL="800100" lvl="3" indent="-342900">
              <a:spcBef>
                <a:spcPts val="0"/>
              </a:spcBef>
              <a:buFont typeface="Arial"/>
              <a:buChar char="–"/>
            </a:pPr>
            <a:r>
              <a:rPr lang="fr-CA" sz="2400" dirty="0" smtClean="0"/>
              <a:t>À l’appui des </a:t>
            </a:r>
            <a:r>
              <a:rPr lang="fr-CA" sz="2400" dirty="0" smtClean="0"/>
              <a:t>tableaux de bord internes</a:t>
            </a:r>
            <a:endParaRPr lang="fr-CA" sz="2400" dirty="0" smtClean="0"/>
          </a:p>
          <a:p>
            <a:pPr marL="342900" lvl="2" indent="-342900">
              <a:spcBef>
                <a:spcPct val="50000"/>
              </a:spcBef>
            </a:pPr>
            <a:r>
              <a:rPr lang="fr-CA" sz="2500" dirty="0" smtClean="0"/>
              <a:t>Identifier </a:t>
            </a:r>
            <a:r>
              <a:rPr lang="fr-CA" sz="2500" dirty="0" smtClean="0"/>
              <a:t>les patients à risque élevé et établir les variations </a:t>
            </a:r>
          </a:p>
          <a:p>
            <a:pPr marL="342900" lvl="2" indent="-342900">
              <a:spcBef>
                <a:spcPct val="50000"/>
              </a:spcBef>
            </a:pPr>
            <a:r>
              <a:rPr lang="fr-CA" sz="2500" dirty="0" smtClean="0"/>
              <a:t>Promouvoir le partage de </a:t>
            </a:r>
            <a:r>
              <a:rPr lang="fr-CA" sz="2500" dirty="0" smtClean="0"/>
              <a:t>connaissances au travers des réseaux de pairs</a:t>
            </a:r>
            <a:endParaRPr lang="fr-CA" sz="2500" dirty="0" smtClean="0"/>
          </a:p>
          <a:p>
            <a:pPr marL="342900" lvl="2" indent="-342900">
              <a:spcBef>
                <a:spcPct val="50000"/>
              </a:spcBef>
            </a:pPr>
            <a:r>
              <a:rPr lang="fr-CA" sz="2500" dirty="0" smtClean="0"/>
              <a:t>Éclairer les </a:t>
            </a:r>
            <a:r>
              <a:rPr lang="fr-CA" sz="2500" dirty="0" smtClean="0"/>
              <a:t>politiques de contractualisation</a:t>
            </a:r>
            <a:endParaRPr lang="fr-CA" sz="2500" dirty="0" smtClean="0"/>
          </a:p>
          <a:p>
            <a:pPr marL="342900" lvl="2" indent="-342900">
              <a:spcBef>
                <a:spcPct val="50000"/>
              </a:spcBef>
            </a:pPr>
            <a:r>
              <a:rPr lang="fr-CA" sz="2500" dirty="0" smtClean="0"/>
              <a:t>Fournir de l’information sur la qualité des soins</a:t>
            </a:r>
          </a:p>
          <a:p>
            <a:pPr marL="342900" lvl="2" indent="-342900">
              <a:spcBef>
                <a:spcPct val="50000"/>
              </a:spcBef>
            </a:pPr>
            <a:r>
              <a:rPr lang="fr-CA" sz="2500" dirty="0" smtClean="0"/>
              <a:t>Éclairer l’élaboration et la modification des </a:t>
            </a:r>
            <a:r>
              <a:rPr lang="fr-CA" sz="2500" dirty="0" smtClean="0"/>
              <a:t>politiques et des pratiques de soins</a:t>
            </a:r>
            <a:endParaRPr lang="fr-CA" sz="2500" dirty="0" smtClean="0"/>
          </a:p>
          <a:p>
            <a:pPr marL="342900" lvl="2" indent="-342900">
              <a:spcBef>
                <a:spcPct val="50000"/>
              </a:spcBef>
            </a:pPr>
            <a:endParaRPr lang="fr-CA" sz="2500" dirty="0" smtClean="0"/>
          </a:p>
          <a:p>
            <a:pPr marL="800100" lvl="3" indent="-342900">
              <a:spcBef>
                <a:spcPct val="50000"/>
              </a:spcBef>
              <a:buNone/>
            </a:pPr>
            <a:endParaRPr lang="fr-CA" sz="1600" dirty="0" smtClean="0"/>
          </a:p>
          <a:p>
            <a:pPr marL="342900" lvl="2" indent="-342900">
              <a:spcBef>
                <a:spcPct val="50000"/>
              </a:spcBef>
            </a:pPr>
            <a:endParaRPr lang="fr-CA" sz="1600" b="1" dirty="0" smtClean="0"/>
          </a:p>
          <a:p>
            <a:endParaRPr lang="fr-CA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553200"/>
            <a:ext cx="990600" cy="304800"/>
          </a:xfrm>
        </p:spPr>
        <p:txBody>
          <a:bodyPr/>
          <a:lstStyle/>
          <a:p>
            <a:pPr>
              <a:defRPr/>
            </a:pPr>
            <a:fld id="{D2DDDAEA-AD63-43F2-9FC0-EB1DD758B5D2}" type="slidenum">
              <a:rPr lang="fr-CA" smtClean="0"/>
              <a:pPr>
                <a:defRPr/>
              </a:pPr>
              <a:t>16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36330" y="228600"/>
            <a:ext cx="7772400" cy="9144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fr-CA" sz="2800" b="1" dirty="0" smtClean="0">
                <a:latin typeface="Calibri" pitchFamily="34" charset="0"/>
              </a:rPr>
              <a:t>Améliorations à venir</a:t>
            </a:r>
            <a:endParaRPr lang="fr-CA" sz="2800" b="1" dirty="0">
              <a:latin typeface="Calibri" pitchFamily="34" charset="0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6330" y="1219200"/>
            <a:ext cx="8610600" cy="5334000"/>
          </a:xfrm>
        </p:spPr>
        <p:txBody>
          <a:bodyPr rtlCol="0">
            <a:normAutofit fontScale="92500" lnSpcReduction="20000"/>
          </a:bodyPr>
          <a:lstStyle/>
          <a:p>
            <a:pPr marL="342900" lvl="1" indent="-342900">
              <a:spcBef>
                <a:spcPct val="50000"/>
              </a:spcBef>
              <a:buClrTx/>
              <a:buFont typeface="Arial" pitchFamily="34" charset="0"/>
              <a:buChar char="•"/>
              <a:defRPr/>
            </a:pPr>
            <a:r>
              <a:rPr lang="fr-CA" sz="2500" dirty="0" smtClean="0">
                <a:latin typeface="Calibri" pitchFamily="34" charset="0"/>
              </a:rPr>
              <a:t>Consulter les décideurs à l’échelle des établissements de l’ensemble du Canada en vue </a:t>
            </a:r>
            <a:r>
              <a:rPr lang="fr-CA" sz="2500" b="1" dirty="0" smtClean="0">
                <a:latin typeface="Calibri" pitchFamily="34" charset="0"/>
              </a:rPr>
              <a:t>d’évaluer </a:t>
            </a:r>
            <a:r>
              <a:rPr lang="fr-CA" sz="2500" dirty="0" smtClean="0">
                <a:latin typeface="Calibri" pitchFamily="34" charset="0"/>
              </a:rPr>
              <a:t>les besoins en matière d’information stratégique </a:t>
            </a:r>
            <a:r>
              <a:rPr lang="fr-CA" sz="2500" b="1" dirty="0" smtClean="0">
                <a:latin typeface="Calibri" pitchFamily="34" charset="0"/>
              </a:rPr>
              <a:t>et de recueillir leur rétroaction </a:t>
            </a:r>
            <a:r>
              <a:rPr lang="fr-CA" sz="2500" dirty="0" smtClean="0">
                <a:latin typeface="Calibri" pitchFamily="34" charset="0"/>
              </a:rPr>
              <a:t>sur ce sujet</a:t>
            </a:r>
          </a:p>
          <a:p>
            <a:pPr marL="342900" lvl="1" indent="-342900">
              <a:spcBef>
                <a:spcPct val="50000"/>
              </a:spcBef>
              <a:buClrTx/>
              <a:buFont typeface="Arial" pitchFamily="34" charset="0"/>
              <a:buChar char="•"/>
              <a:defRPr/>
            </a:pPr>
            <a:r>
              <a:rPr lang="fr-CA" sz="2500" dirty="0" smtClean="0">
                <a:latin typeface="Calibri" pitchFamily="34" charset="0"/>
              </a:rPr>
              <a:t>Améliorer et mettre au point l’outil électronique</a:t>
            </a:r>
          </a:p>
          <a:p>
            <a:pPr lvl="1">
              <a:buClrTx/>
              <a:buFont typeface="Lucida Grande"/>
              <a:buChar char="–"/>
            </a:pPr>
            <a:r>
              <a:rPr lang="fr-CA" dirty="0" smtClean="0">
                <a:latin typeface="Calibri" pitchFamily="34" charset="0"/>
              </a:rPr>
              <a:t>Faciliter les rapports comparatifs (percentiles)</a:t>
            </a:r>
          </a:p>
          <a:p>
            <a:pPr lvl="1">
              <a:spcBef>
                <a:spcPts val="0"/>
              </a:spcBef>
              <a:buClrTx/>
              <a:buFont typeface="Lucida Grande"/>
              <a:buChar char="–"/>
            </a:pPr>
            <a:r>
              <a:rPr lang="fr-CA" dirty="0" smtClean="0">
                <a:latin typeface="Calibri" pitchFamily="34" charset="0"/>
              </a:rPr>
              <a:t>Analyser les tendances (inclure 3 années de données à partir de l’exercice 2007)</a:t>
            </a:r>
          </a:p>
          <a:p>
            <a:pPr lvl="1">
              <a:spcBef>
                <a:spcPts val="0"/>
              </a:spcBef>
              <a:buClrTx/>
              <a:buFont typeface="Lucida Grande"/>
              <a:buChar char="–"/>
            </a:pPr>
            <a:r>
              <a:rPr lang="fr-CA" dirty="0" smtClean="0">
                <a:latin typeface="Calibri" pitchFamily="34" charset="0"/>
              </a:rPr>
              <a:t>Mettre à l’essai les indicateurs cliniques trimestriels</a:t>
            </a:r>
          </a:p>
          <a:p>
            <a:pPr eaLnBrk="1" hangingPunct="1">
              <a:buClrTx/>
              <a:buFont typeface="Arial" pitchFamily="34" charset="0"/>
              <a:buChar char="•"/>
              <a:defRPr/>
            </a:pPr>
            <a:r>
              <a:rPr lang="fr-CA" dirty="0" smtClean="0">
                <a:latin typeface="Calibri" pitchFamily="34" charset="0"/>
              </a:rPr>
              <a:t>Mettre au point le cadre et les indicateurs existants</a:t>
            </a:r>
          </a:p>
          <a:p>
            <a:pPr eaLnBrk="1" hangingPunct="1">
              <a:buClrTx/>
              <a:buFont typeface="Arial" pitchFamily="34" charset="0"/>
              <a:buChar char="•"/>
              <a:defRPr/>
            </a:pPr>
            <a:r>
              <a:rPr lang="fr-CA" dirty="0" smtClean="0">
                <a:latin typeface="Calibri" pitchFamily="34" charset="0"/>
              </a:rPr>
              <a:t>Offrir de la formation, réaliser des évaluations et faire de la promotion</a:t>
            </a:r>
          </a:p>
          <a:p>
            <a:pPr lvl="1">
              <a:buClrTx/>
              <a:defRPr/>
            </a:pPr>
            <a:r>
              <a:rPr lang="fr-CA" dirty="0" smtClean="0">
                <a:latin typeface="Calibri" pitchFamily="34" charset="0"/>
              </a:rPr>
              <a:t>Organiser des conférences WebEx et planifier des séances de formation à venir</a:t>
            </a:r>
          </a:p>
          <a:p>
            <a:pPr lvl="1">
              <a:buClrTx/>
              <a:defRPr/>
            </a:pPr>
            <a:r>
              <a:rPr lang="fr-CA" dirty="0" smtClean="0">
                <a:latin typeface="Calibri" pitchFamily="34" charset="0"/>
              </a:rPr>
              <a:t>Mettre sur pied un groupe d’utilisateurs pour l’évaluation et le partage </a:t>
            </a:r>
            <a:r>
              <a:rPr lang="fr-CA" dirty="0" smtClean="0">
                <a:latin typeface="Calibri" pitchFamily="34" charset="0"/>
              </a:rPr>
              <a:t>d’information</a:t>
            </a:r>
            <a:endParaRPr lang="fr-CA" dirty="0" smtClean="0"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553200"/>
            <a:ext cx="990600" cy="304800"/>
          </a:xfrm>
        </p:spPr>
        <p:txBody>
          <a:bodyPr/>
          <a:lstStyle/>
          <a:p>
            <a:pPr>
              <a:defRPr/>
            </a:pPr>
            <a:fld id="{D2DDDAEA-AD63-43F2-9FC0-EB1DD758B5D2}" type="slidenum">
              <a:rPr lang="fr-CA" smtClean="0"/>
              <a:pPr>
                <a:defRPr/>
              </a:pPr>
              <a:t>17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458200" cy="131603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fr-CA" dirty="0" smtClean="0">
                <a:latin typeface="Calibri" pitchFamily="34" charset="0"/>
              </a:rPr>
              <a:t>Les prochaines étapes du projet</a:t>
            </a:r>
            <a:endParaRPr lang="fr-CA" dirty="0">
              <a:latin typeface="Calibri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400" y="1752600"/>
            <a:ext cx="8382000" cy="4724400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Font typeface="Arial" pitchFamily="34" charset="0"/>
              <a:buChar char="•"/>
              <a:defRPr/>
            </a:pPr>
            <a:r>
              <a:rPr lang="fr-CA" dirty="0" smtClean="0">
                <a:latin typeface="Calibri" pitchFamily="34" charset="0"/>
              </a:rPr>
              <a:t>Compléter le cadre conceptuel de mesure de la performance</a:t>
            </a:r>
            <a:endParaRPr lang="fr-CA" dirty="0" smtClean="0">
              <a:latin typeface="Calibri" pitchFamily="34" charset="0"/>
            </a:endParaRPr>
          </a:p>
          <a:p>
            <a:pPr lvl="1"/>
            <a:r>
              <a:rPr lang="fr-CA" sz="2400" dirty="0" smtClean="0">
                <a:latin typeface="Calibri" pitchFamily="34" charset="0"/>
              </a:rPr>
              <a:t>Satisfaction des patients</a:t>
            </a:r>
          </a:p>
          <a:p>
            <a:pPr lvl="2">
              <a:buClrTx/>
              <a:defRPr/>
            </a:pPr>
            <a:r>
              <a:rPr lang="fr-CA" dirty="0" smtClean="0">
                <a:latin typeface="Calibri" pitchFamily="34" charset="0"/>
              </a:rPr>
              <a:t>Travailler à élaborer un ensemble de mesures de base de la satisfaction des patients fondé sur les faits à l’échelle du Canada</a:t>
            </a:r>
          </a:p>
          <a:p>
            <a:pPr lvl="1">
              <a:buClrTx/>
              <a:defRPr/>
            </a:pPr>
            <a:r>
              <a:rPr lang="fr-CA" sz="2400" dirty="0" smtClean="0">
                <a:latin typeface="Calibri" pitchFamily="34" charset="0"/>
              </a:rPr>
              <a:t>Intégration </a:t>
            </a:r>
            <a:r>
              <a:rPr lang="fr-CA" sz="2400" dirty="0" smtClean="0">
                <a:latin typeface="Calibri" pitchFamily="34" charset="0"/>
              </a:rPr>
              <a:t>des soins et gouvernance hospitalière</a:t>
            </a:r>
            <a:endParaRPr lang="fr-CA" sz="2400" dirty="0" smtClean="0">
              <a:latin typeface="Calibri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fr-CA" sz="2400" dirty="0" smtClean="0">
                <a:latin typeface="Calibri" pitchFamily="34" charset="0"/>
              </a:rPr>
              <a:t>Accroître le nombre de données contextuelles sur </a:t>
            </a:r>
            <a:r>
              <a:rPr lang="fr-CA" sz="2400" dirty="0" smtClean="0">
                <a:latin typeface="Calibri" pitchFamily="34" charset="0"/>
              </a:rPr>
              <a:t>l’</a:t>
            </a:r>
            <a:r>
              <a:rPr lang="fr-CA" sz="2400" dirty="0" smtClean="0">
                <a:latin typeface="Calibri" pitchFamily="34" charset="0"/>
              </a:rPr>
              <a:t>é</a:t>
            </a:r>
            <a:r>
              <a:rPr lang="fr-CA" sz="2400" dirty="0" smtClean="0">
                <a:latin typeface="Calibri" pitchFamily="34" charset="0"/>
              </a:rPr>
              <a:t>ta</a:t>
            </a:r>
            <a:r>
              <a:rPr lang="fr-CA" sz="2400" dirty="0" smtClean="0">
                <a:latin typeface="Calibri" pitchFamily="34" charset="0"/>
              </a:rPr>
              <a:t>t de sant</a:t>
            </a:r>
            <a:r>
              <a:rPr lang="fr-CA" sz="2400" dirty="0" smtClean="0">
                <a:latin typeface="Calibri" pitchFamily="34" charset="0"/>
              </a:rPr>
              <a:t>é</a:t>
            </a:r>
            <a:r>
              <a:rPr lang="fr-CA" sz="2400" dirty="0" smtClean="0">
                <a:latin typeface="Calibri" pitchFamily="34" charset="0"/>
              </a:rPr>
              <a:t> des populations servies par les hôpitaux</a:t>
            </a:r>
            <a:endParaRPr lang="fr-CA" sz="2400" dirty="0" smtClean="0">
              <a:latin typeface="Calibri" pitchFamily="34" charset="0"/>
            </a:endParaRPr>
          </a:p>
          <a:p>
            <a:pPr lvl="1" eaLnBrk="1" hangingPunct="1">
              <a:buClrTx/>
            </a:pPr>
            <a:r>
              <a:rPr lang="fr-CA" dirty="0" smtClean="0">
                <a:latin typeface="Calibri" pitchFamily="34" charset="0"/>
              </a:rPr>
              <a:t>Données socioéconomiques</a:t>
            </a:r>
            <a:endParaRPr lang="fr-CA" dirty="0" smtClean="0">
              <a:latin typeface="Calibri" pitchFamily="34" charset="0"/>
            </a:endParaRPr>
          </a:p>
          <a:p>
            <a:pPr lvl="1" eaLnBrk="1" hangingPunct="1">
              <a:spcBef>
                <a:spcPts val="0"/>
              </a:spcBef>
              <a:buClrTx/>
            </a:pPr>
            <a:r>
              <a:rPr lang="fr-CA" dirty="0" smtClean="0">
                <a:latin typeface="Calibri" pitchFamily="34" charset="0"/>
              </a:rPr>
              <a:t>Données démographiques</a:t>
            </a:r>
            <a:endParaRPr lang="fr-CA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CA" sz="2800" dirty="0" smtClean="0">
                <a:latin typeface="Calibri" pitchFamily="34" charset="0"/>
              </a:rPr>
              <a:t>Étendre l’outil à d’autres secteurs afin de permettre la mesure des </a:t>
            </a:r>
            <a:r>
              <a:rPr lang="fr-CA" sz="2800" dirty="0" smtClean="0">
                <a:latin typeface="Calibri" pitchFamily="34" charset="0"/>
              </a:rPr>
              <a:t>parcours de soins pour les patients</a:t>
            </a:r>
            <a:endParaRPr lang="fr-CA" dirty="0" smtClean="0">
              <a:latin typeface="Calibri" pitchFamily="34" charset="0"/>
            </a:endParaRPr>
          </a:p>
          <a:p>
            <a:pPr eaLnBrk="1" hangingPunct="1">
              <a:buNone/>
            </a:pPr>
            <a:endParaRPr lang="fr-CA" dirty="0" smtClean="0">
              <a:latin typeface="Calibri" pitchFamily="34" charset="0"/>
            </a:endParaRPr>
          </a:p>
          <a:p>
            <a:pPr lvl="1" eaLnBrk="1" hangingPunct="1">
              <a:buFont typeface="Arial" charset="0"/>
              <a:buNone/>
            </a:pPr>
            <a:endParaRPr lang="fr-CA" dirty="0" smtClean="0">
              <a:latin typeface="Calibri" pitchFamily="34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53400" y="6553200"/>
            <a:ext cx="990600" cy="304800"/>
          </a:xfrm>
          <a:prstGeom prst="rect">
            <a:avLst/>
          </a:prstGeom>
        </p:spPr>
        <p:txBody>
          <a:bodyPr/>
          <a:lstStyle/>
          <a:p>
            <a:pPr algn="r"/>
            <a:fld id="{5FCC756A-20BE-4B75-95FF-A00C9F1FCD09}" type="slidenum">
              <a:rPr lang="fr-CA" sz="1200" smtClean="0">
                <a:latin typeface="Calibri" pitchFamily="34" charset="0"/>
              </a:rPr>
              <a:pPr algn="r"/>
              <a:t>18</a:t>
            </a:fld>
            <a:endParaRPr lang="fr-CA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04800"/>
            <a:ext cx="7846084" cy="912089"/>
          </a:xfrm>
        </p:spPr>
        <p:txBody>
          <a:bodyPr>
            <a:noAutofit/>
          </a:bodyPr>
          <a:lstStyle/>
          <a:p>
            <a:r>
              <a:rPr lang="fr-CA" sz="2800" b="1" dirty="0" smtClean="0"/>
              <a:t>Le projet de mesure de la performance des hôpitaux canadiens</a:t>
            </a:r>
            <a:endParaRPr lang="fr-CA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533400" y="1600200"/>
            <a:ext cx="4361156" cy="49530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fr-CA" dirty="0" smtClean="0">
                <a:latin typeface="Calibri" pitchFamily="34" charset="0"/>
              </a:rPr>
              <a:t>Outil pancanadien d’amélioration de la qualité axé sur </a:t>
            </a:r>
            <a:r>
              <a:rPr lang="fr-CA" dirty="0" smtClean="0">
                <a:latin typeface="Calibri" pitchFamily="34" charset="0"/>
              </a:rPr>
              <a:t>la mesure des </a:t>
            </a:r>
            <a:r>
              <a:rPr lang="fr-CA" dirty="0" smtClean="0">
                <a:latin typeface="Calibri" pitchFamily="34" charset="0"/>
              </a:rPr>
              <a:t>indicateurs de </a:t>
            </a:r>
            <a:r>
              <a:rPr lang="fr-CA" dirty="0" smtClean="0">
                <a:latin typeface="Calibri" pitchFamily="34" charset="0"/>
              </a:rPr>
              <a:t>performance </a:t>
            </a:r>
            <a:r>
              <a:rPr lang="fr-CA" dirty="0" smtClean="0">
                <a:latin typeface="Calibri" pitchFamily="34" charset="0"/>
              </a:rPr>
              <a:t>cliniques et financiers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fr-CA" dirty="0" smtClean="0">
                <a:latin typeface="Calibri" pitchFamily="34" charset="0"/>
              </a:rPr>
              <a:t>Indicateurs de </a:t>
            </a:r>
            <a:r>
              <a:rPr lang="fr-CA" dirty="0" smtClean="0">
                <a:latin typeface="Calibri" pitchFamily="34" charset="0"/>
              </a:rPr>
              <a:t>performance </a:t>
            </a:r>
            <a:r>
              <a:rPr lang="fr-CA" dirty="0" smtClean="0">
                <a:latin typeface="Calibri" pitchFamily="34" charset="0"/>
              </a:rPr>
              <a:t>des hôpitaux comparables entre les provinces et </a:t>
            </a:r>
            <a:r>
              <a:rPr lang="fr-CA" dirty="0" smtClean="0">
                <a:latin typeface="Calibri" pitchFamily="34" charset="0"/>
              </a:rPr>
              <a:t>territoires</a:t>
            </a:r>
            <a:endParaRPr lang="fr-CA" dirty="0" smtClean="0">
              <a:latin typeface="Calibri" pitchFamily="34" charset="0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fr-CA" dirty="0" smtClean="0">
                <a:latin typeface="Calibri" pitchFamily="34" charset="0"/>
              </a:rPr>
              <a:t>Outil Web interactif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fr-CA" dirty="0" smtClean="0">
                <a:latin typeface="Calibri" pitchFamily="34" charset="0"/>
              </a:rPr>
              <a:t>574 hôpitaux participants </a:t>
            </a:r>
            <a:r>
              <a:rPr lang="fr-CA" dirty="0" smtClean="0">
                <a:latin typeface="Calibri" pitchFamily="34" charset="0"/>
              </a:rPr>
              <a:t>dès </a:t>
            </a:r>
            <a:r>
              <a:rPr lang="fr-CA" dirty="0" smtClean="0">
                <a:latin typeface="Calibri" pitchFamily="34" charset="0"/>
              </a:rPr>
              <a:t>la première </a:t>
            </a:r>
            <a:r>
              <a:rPr lang="fr-CA" dirty="0" smtClean="0">
                <a:latin typeface="Calibri" pitchFamily="34" charset="0"/>
              </a:rPr>
              <a:t>année dans 10 provinces et territoires sur 13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fr-CA" dirty="0" smtClean="0">
                <a:latin typeface="Calibri" pitchFamily="34" charset="0"/>
              </a:rPr>
              <a:t>Résultats priv</a:t>
            </a:r>
            <a:r>
              <a:rPr lang="fr-CA" dirty="0" smtClean="0">
                <a:latin typeface="Calibri" pitchFamily="34" charset="0"/>
              </a:rPr>
              <a:t>é</a:t>
            </a:r>
            <a:r>
              <a:rPr lang="fr-CA" dirty="0" smtClean="0">
                <a:latin typeface="Calibri" pitchFamily="34" charset="0"/>
              </a:rPr>
              <a:t>s pour la première année, publics </a:t>
            </a:r>
            <a:r>
              <a:rPr lang="fr-CA" dirty="0" smtClean="0">
                <a:latin typeface="Calibri" pitchFamily="34" charset="0"/>
              </a:rPr>
              <a:t>dès</a:t>
            </a:r>
            <a:r>
              <a:rPr lang="fr-CA" dirty="0" smtClean="0">
                <a:latin typeface="Calibri" pitchFamily="34" charset="0"/>
              </a:rPr>
              <a:t> la seconde année</a:t>
            </a:r>
            <a:endParaRPr lang="fr-CA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756A-20BE-4B75-95FF-A00C9F1FCD09}" type="slidenum">
              <a:rPr lang="fr-CA" smtClean="0"/>
              <a:pPr/>
              <a:t>2</a:t>
            </a:fld>
            <a:endParaRPr lang="fr-CA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9200" y="2057400"/>
            <a:ext cx="3505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3988"/>
            <a:ext cx="3124200" cy="91281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CA" sz="2800" b="1" dirty="0" smtClean="0">
                <a:latin typeface="Calibri" pitchFamily="34" charset="0"/>
              </a:rPr>
              <a:t>Objectifs du </a:t>
            </a:r>
            <a:r>
              <a:rPr lang="fr-CA" sz="2800" b="1" dirty="0" smtClean="0">
                <a:latin typeface="Calibri" pitchFamily="34" charset="0"/>
              </a:rPr>
              <a:t>projet</a:t>
            </a:r>
            <a:endParaRPr lang="fr-CA" sz="2800" b="1" dirty="0">
              <a:latin typeface="Calibri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676400"/>
            <a:ext cx="5715000" cy="4495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fr-CA" dirty="0" smtClean="0">
                <a:latin typeface="Calibri" pitchFamily="34" charset="0"/>
              </a:rPr>
              <a:t>Surveiller les progrès en matière de qualité des soins</a:t>
            </a:r>
          </a:p>
          <a:p>
            <a:pPr>
              <a:buFont typeface="Arial" pitchFamily="34" charset="0"/>
              <a:buChar char="•"/>
            </a:pPr>
            <a:r>
              <a:rPr lang="fr-CA" dirty="0" smtClean="0">
                <a:latin typeface="Calibri" pitchFamily="34" charset="0"/>
              </a:rPr>
              <a:t>Accroître l’efficacité </a:t>
            </a:r>
            <a:r>
              <a:rPr lang="fr-CA" dirty="0" smtClean="0">
                <a:latin typeface="Calibri" pitchFamily="34" charset="0"/>
              </a:rPr>
              <a:t>des </a:t>
            </a:r>
            <a:r>
              <a:rPr lang="fr-CA" dirty="0" smtClean="0">
                <a:latin typeface="Calibri" pitchFamily="34" charset="0"/>
              </a:rPr>
              <a:t>opérations hospitali</a:t>
            </a:r>
            <a:r>
              <a:rPr lang="fr-CA" dirty="0" smtClean="0">
                <a:latin typeface="Calibri" pitchFamily="34" charset="0"/>
              </a:rPr>
              <a:t>è</a:t>
            </a:r>
            <a:r>
              <a:rPr lang="fr-CA" dirty="0" smtClean="0">
                <a:latin typeface="Calibri" pitchFamily="34" charset="0"/>
              </a:rPr>
              <a:t>res</a:t>
            </a:r>
            <a:endParaRPr lang="fr-CA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CA" dirty="0" smtClean="0">
                <a:latin typeface="Calibri" pitchFamily="34" charset="0"/>
              </a:rPr>
              <a:t>Appuyer l’amélioration </a:t>
            </a:r>
            <a:r>
              <a:rPr lang="fr-CA" dirty="0" smtClean="0">
                <a:latin typeface="Calibri" pitchFamily="34" charset="0"/>
              </a:rPr>
              <a:t>de la performance des </a:t>
            </a:r>
            <a:r>
              <a:rPr lang="fr-CA" dirty="0" smtClean="0">
                <a:latin typeface="Calibri" pitchFamily="34" charset="0"/>
              </a:rPr>
              <a:t>hôpitaux</a:t>
            </a:r>
          </a:p>
          <a:p>
            <a:pPr>
              <a:buFont typeface="Arial" pitchFamily="34" charset="0"/>
              <a:buChar char="•"/>
            </a:pPr>
            <a:r>
              <a:rPr lang="fr-CA" dirty="0" smtClean="0">
                <a:latin typeface="Calibri" pitchFamily="34" charset="0"/>
              </a:rPr>
              <a:t>Optimiser les ressources </a:t>
            </a:r>
            <a:r>
              <a:rPr lang="fr-CA" dirty="0" smtClean="0">
                <a:latin typeface="Calibri" pitchFamily="34" charset="0"/>
              </a:rPr>
              <a:t>du système </a:t>
            </a:r>
            <a:r>
              <a:rPr lang="fr-CA" dirty="0" smtClean="0">
                <a:latin typeface="Calibri" pitchFamily="34" charset="0"/>
              </a:rPr>
              <a:t>de </a:t>
            </a:r>
            <a:r>
              <a:rPr lang="fr-CA" dirty="0" smtClean="0">
                <a:latin typeface="Calibri" pitchFamily="34" charset="0"/>
              </a:rPr>
              <a:t>santé</a:t>
            </a:r>
            <a:endParaRPr lang="fr-CA" dirty="0" smtClean="0">
              <a:latin typeface="Calibri" pitchFamily="34" charset="0"/>
            </a:endParaRPr>
          </a:p>
        </p:txBody>
      </p:sp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457200" y="3581400"/>
            <a:ext cx="81534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40000"/>
              </a:spcBef>
              <a:buClr>
                <a:srgbClr val="007E64"/>
              </a:buClr>
              <a:buFontTx/>
              <a:buChar char="–"/>
            </a:pPr>
            <a:endParaRPr lang="fr-CA" sz="2400" dirty="0">
              <a:latin typeface="Calibri" pitchFamily="34" charset="0"/>
            </a:endParaRPr>
          </a:p>
        </p:txBody>
      </p:sp>
      <p:pic>
        <p:nvPicPr>
          <p:cNvPr id="32773" name="Picture 5" descr="5304317.tif"/>
          <p:cNvPicPr>
            <a:picLocks noChangeAspect="1"/>
          </p:cNvPicPr>
          <p:nvPr/>
        </p:nvPicPr>
        <p:blipFill>
          <a:blip r:embed="rId3" cstate="print"/>
          <a:srcRect t="14285"/>
          <a:stretch>
            <a:fillRect/>
          </a:stretch>
        </p:blipFill>
        <p:spPr bwMode="auto">
          <a:xfrm>
            <a:off x="6248400" y="1905000"/>
            <a:ext cx="2667000" cy="342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BF98D-311B-4AFC-AF46-67BC2177F345}" type="slidenum">
              <a:rPr lang="fr-CA" smtClean="0">
                <a:latin typeface="Calibri" pitchFamily="34" charset="0"/>
              </a:rPr>
              <a:pPr>
                <a:defRPr/>
              </a:pPr>
              <a:t>3</a:t>
            </a:fld>
            <a:endParaRPr lang="fr-CA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fr-CA" sz="2800" b="1" dirty="0" smtClean="0">
                <a:latin typeface="Calibri" pitchFamily="34" charset="0"/>
              </a:rPr>
              <a:t>Contexte : </a:t>
            </a:r>
            <a:r>
              <a:rPr lang="fr-CA" sz="2800" b="1" dirty="0" smtClean="0">
                <a:latin typeface="Calibri" pitchFamily="34" charset="0"/>
              </a:rPr>
              <a:t>réalisations du projet jusqu’à présent</a:t>
            </a:r>
            <a:endParaRPr lang="fr-CA" sz="2800" b="1" dirty="0" smtClean="0">
              <a:latin typeface="Calibri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78220" y="1447800"/>
            <a:ext cx="8001000" cy="4495800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endParaRPr lang="fr-CA" dirty="0" smtClean="0">
              <a:latin typeface="Calibri" pitchFamily="34" charset="0"/>
            </a:endParaRPr>
          </a:p>
          <a:p>
            <a:pPr eaLnBrk="1" hangingPunct="1">
              <a:buNone/>
            </a:pPr>
            <a:r>
              <a:rPr lang="fr-CA" dirty="0" smtClean="0">
                <a:latin typeface="Calibri" pitchFamily="34" charset="0"/>
              </a:rPr>
              <a:t>Nous avons 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fr-CA" dirty="0" smtClean="0">
                <a:latin typeface="Calibri" pitchFamily="34" charset="0"/>
              </a:rPr>
              <a:t>tiré profit de l’</a:t>
            </a:r>
            <a:r>
              <a:rPr lang="fr-CA" b="1" dirty="0" smtClean="0">
                <a:latin typeface="Calibri" pitchFamily="34" charset="0"/>
              </a:rPr>
              <a:t>expertise, </a:t>
            </a:r>
            <a:r>
              <a:rPr lang="fr-CA" dirty="0" smtClean="0">
                <a:latin typeface="Calibri" pitchFamily="34" charset="0"/>
              </a:rPr>
              <a:t>des</a:t>
            </a:r>
            <a:r>
              <a:rPr lang="fr-CA" b="1" dirty="0" smtClean="0">
                <a:latin typeface="Calibri" pitchFamily="34" charset="0"/>
              </a:rPr>
              <a:t> normes, </a:t>
            </a:r>
            <a:r>
              <a:rPr lang="fr-CA" dirty="0" smtClean="0">
                <a:latin typeface="Calibri" pitchFamily="34" charset="0"/>
              </a:rPr>
              <a:t>de</a:t>
            </a:r>
            <a:r>
              <a:rPr lang="fr-CA" b="1" dirty="0" smtClean="0">
                <a:latin typeface="Calibri" pitchFamily="34" charset="0"/>
              </a:rPr>
              <a:t> l’accès aux données</a:t>
            </a:r>
            <a:r>
              <a:rPr lang="fr-CA" dirty="0" smtClean="0">
                <a:latin typeface="Calibri" pitchFamily="34" charset="0"/>
              </a:rPr>
              <a:t> et des </a:t>
            </a:r>
            <a:r>
              <a:rPr lang="fr-CA" b="1" dirty="0" smtClean="0">
                <a:latin typeface="Calibri" pitchFamily="34" charset="0"/>
              </a:rPr>
              <a:t>relations</a:t>
            </a:r>
          </a:p>
          <a:p>
            <a:pPr lvl="1" eaLnBrk="1" hangingPunct="1">
              <a:spcBef>
                <a:spcPts val="600"/>
              </a:spcBef>
            </a:pPr>
            <a:r>
              <a:rPr lang="fr-CA" dirty="0" smtClean="0">
                <a:latin typeface="Calibri" pitchFamily="34" charset="0"/>
              </a:rPr>
              <a:t>rétroaction des </a:t>
            </a:r>
            <a:r>
              <a:rPr lang="fr-CA" b="1" dirty="0" smtClean="0">
                <a:latin typeface="Calibri" pitchFamily="34" charset="0"/>
              </a:rPr>
              <a:t>ministères</a:t>
            </a:r>
            <a:r>
              <a:rPr lang="fr-CA" dirty="0" smtClean="0">
                <a:latin typeface="Calibri" pitchFamily="34" charset="0"/>
              </a:rPr>
              <a:t>, des</a:t>
            </a:r>
            <a:r>
              <a:rPr lang="fr-CA" b="1" dirty="0" smtClean="0">
                <a:latin typeface="Calibri" pitchFamily="34" charset="0"/>
              </a:rPr>
              <a:t> régions</a:t>
            </a:r>
            <a:r>
              <a:rPr lang="fr-CA" dirty="0" smtClean="0">
                <a:latin typeface="Calibri" pitchFamily="34" charset="0"/>
              </a:rPr>
              <a:t> et des</a:t>
            </a:r>
            <a:r>
              <a:rPr lang="fr-CA" b="1" dirty="0" smtClean="0">
                <a:latin typeface="Calibri" pitchFamily="34" charset="0"/>
              </a:rPr>
              <a:t> établissements</a:t>
            </a:r>
          </a:p>
          <a:p>
            <a:pPr lvl="1" eaLnBrk="1" hangingPunct="1">
              <a:spcBef>
                <a:spcPts val="600"/>
              </a:spcBef>
            </a:pPr>
            <a:r>
              <a:rPr lang="fr-CA" dirty="0" smtClean="0">
                <a:latin typeface="Calibri" pitchFamily="34" charset="0"/>
              </a:rPr>
              <a:t>collaboration avec les </a:t>
            </a:r>
            <a:r>
              <a:rPr lang="fr-CA" b="1" dirty="0" smtClean="0">
                <a:latin typeface="Calibri" pitchFamily="34" charset="0"/>
              </a:rPr>
              <a:t>experts techniques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fr-CA" dirty="0" smtClean="0">
                <a:latin typeface="Calibri" pitchFamily="34" charset="0"/>
              </a:rPr>
              <a:t>élaboré un </a:t>
            </a:r>
            <a:r>
              <a:rPr lang="fr-CA" b="1" dirty="0" smtClean="0">
                <a:latin typeface="Calibri" pitchFamily="34" charset="0"/>
              </a:rPr>
              <a:t>outil interactif</a:t>
            </a:r>
          </a:p>
          <a:p>
            <a:pPr lvl="1">
              <a:spcBef>
                <a:spcPts val="600"/>
              </a:spcBef>
            </a:pPr>
            <a:r>
              <a:rPr lang="fr-CA" dirty="0" smtClean="0">
                <a:latin typeface="Calibri" pitchFamily="34" charset="0"/>
              </a:rPr>
              <a:t>respect des </a:t>
            </a:r>
            <a:r>
              <a:rPr lang="fr-CA" b="1" dirty="0" smtClean="0">
                <a:latin typeface="Calibri" pitchFamily="34" charset="0"/>
              </a:rPr>
              <a:t>politiques de respect de la vie privée</a:t>
            </a:r>
          </a:p>
          <a:p>
            <a:pPr lvl="1" eaLnBrk="1" hangingPunct="1">
              <a:spcBef>
                <a:spcPts val="600"/>
              </a:spcBef>
            </a:pPr>
            <a:r>
              <a:rPr lang="fr-CA" b="1" dirty="0" smtClean="0">
                <a:latin typeface="Calibri" pitchFamily="34" charset="0"/>
              </a:rPr>
              <a:t>soutien </a:t>
            </a:r>
            <a:r>
              <a:rPr lang="fr-CA" dirty="0" smtClean="0">
                <a:latin typeface="Calibri" pitchFamily="34" charset="0"/>
              </a:rPr>
              <a:t>aux fins de compréhension et d’utilisation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8153400" y="6553200"/>
            <a:ext cx="9906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C756A-20BE-4B75-95FF-A00C9F1FCD09}" type="slidenum">
              <a:rPr kumimoji="0" lang="fr-CA" sz="12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CA" sz="12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315200" cy="9144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fr-CA" sz="2800" b="1" dirty="0" smtClean="0">
                <a:latin typeface="Calibri" pitchFamily="34" charset="0"/>
              </a:rPr>
              <a:t>Qu’est-ce qui le différencie des autres projets?  </a:t>
            </a:r>
            <a:endParaRPr lang="fr-CA" sz="2400" dirty="0">
              <a:latin typeface="Calibri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600200"/>
            <a:ext cx="8458200" cy="4495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fr-CA" dirty="0" smtClean="0">
                <a:latin typeface="Calibri" pitchFamily="34" charset="0"/>
              </a:rPr>
              <a:t>Analyse de données </a:t>
            </a:r>
            <a:r>
              <a:rPr lang="fr-CA" b="1" dirty="0" smtClean="0">
                <a:latin typeface="Calibri" pitchFamily="34" charset="0"/>
              </a:rPr>
              <a:t>nationales</a:t>
            </a:r>
            <a:r>
              <a:rPr lang="fr-CA" dirty="0" smtClean="0">
                <a:latin typeface="Calibri" pitchFamily="34" charset="0"/>
              </a:rPr>
              <a:t> </a:t>
            </a:r>
            <a:r>
              <a:rPr lang="fr-CA" b="1" dirty="0" smtClean="0">
                <a:latin typeface="Calibri" pitchFamily="34" charset="0"/>
              </a:rPr>
              <a:t>à différents niveaux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fr-CA" dirty="0" smtClean="0">
                <a:latin typeface="Calibri" pitchFamily="34" charset="0"/>
              </a:rPr>
              <a:t>En 2010, diffusion des </a:t>
            </a:r>
            <a:r>
              <a:rPr lang="fr-CA" dirty="0" smtClean="0">
                <a:latin typeface="Calibri" pitchFamily="34" charset="0"/>
              </a:rPr>
              <a:t>résultats de performance axée </a:t>
            </a:r>
            <a:r>
              <a:rPr lang="fr-CA" dirty="0" smtClean="0">
                <a:latin typeface="Calibri" pitchFamily="34" charset="0"/>
              </a:rPr>
              <a:t>sur :</a:t>
            </a:r>
          </a:p>
          <a:p>
            <a:pPr marL="914400" lvl="1" indent="-457200">
              <a:spcBef>
                <a:spcPts val="600"/>
              </a:spcBef>
              <a:buClr>
                <a:srgbClr val="CC6600"/>
              </a:buClr>
            </a:pPr>
            <a:r>
              <a:rPr lang="fr-CA" sz="2300" dirty="0" smtClean="0">
                <a:solidFill>
                  <a:srgbClr val="CC6600"/>
                </a:solidFill>
                <a:latin typeface="Calibri" pitchFamily="34" charset="0"/>
              </a:rPr>
              <a:t>L</a:t>
            </a:r>
            <a:r>
              <a:rPr lang="fr-CA" sz="2300" dirty="0" smtClean="0">
                <a:solidFill>
                  <a:srgbClr val="CC6600"/>
                </a:solidFill>
                <a:latin typeface="Calibri" pitchFamily="34" charset="0"/>
              </a:rPr>
              <a:t>es </a:t>
            </a:r>
            <a:r>
              <a:rPr lang="fr-CA" sz="2300" dirty="0" smtClean="0">
                <a:solidFill>
                  <a:srgbClr val="CC6600"/>
                </a:solidFill>
                <a:latin typeface="Calibri" pitchFamily="34" charset="0"/>
              </a:rPr>
              <a:t>résultats cliniques : 23 </a:t>
            </a:r>
            <a:r>
              <a:rPr lang="fr-CA" sz="2300" dirty="0" smtClean="0">
                <a:solidFill>
                  <a:srgbClr val="CC6600"/>
                </a:solidFill>
                <a:latin typeface="Calibri" pitchFamily="34" charset="0"/>
              </a:rPr>
              <a:t>indicateurs de performance</a:t>
            </a:r>
            <a:endParaRPr lang="fr-CA" sz="2300" dirty="0" smtClean="0">
              <a:solidFill>
                <a:srgbClr val="CC6600"/>
              </a:solidFill>
              <a:latin typeface="Calibri" pitchFamily="34" charset="0"/>
            </a:endParaRPr>
          </a:p>
          <a:p>
            <a:pPr marL="914400" lvl="1" indent="-457200">
              <a:spcBef>
                <a:spcPts val="600"/>
              </a:spcBef>
              <a:buClr>
                <a:srgbClr val="CC6600"/>
              </a:buClr>
            </a:pPr>
            <a:r>
              <a:rPr lang="fr-CA" sz="2300" dirty="0" smtClean="0">
                <a:solidFill>
                  <a:srgbClr val="CC6600"/>
                </a:solidFill>
                <a:latin typeface="Calibri" pitchFamily="34" charset="0"/>
              </a:rPr>
              <a:t>La performance financière </a:t>
            </a:r>
            <a:r>
              <a:rPr lang="fr-CA" sz="2300" dirty="0" smtClean="0">
                <a:solidFill>
                  <a:srgbClr val="CC6600"/>
                </a:solidFill>
                <a:latin typeface="Calibri" pitchFamily="34" charset="0"/>
              </a:rPr>
              <a:t>: 10 </a:t>
            </a:r>
            <a:r>
              <a:rPr lang="fr-CA" sz="2300" dirty="0" smtClean="0">
                <a:solidFill>
                  <a:srgbClr val="CC6600"/>
                </a:solidFill>
                <a:latin typeface="Calibri" pitchFamily="34" charset="0"/>
              </a:rPr>
              <a:t>indicateurs de performance</a:t>
            </a:r>
            <a:endParaRPr lang="fr-CA" sz="2300" dirty="0" smtClean="0">
              <a:solidFill>
                <a:srgbClr val="CC6600"/>
              </a:solidFill>
              <a:latin typeface="Calibri" pitchFamily="34" charset="0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fr-CA" dirty="0" smtClean="0">
                <a:latin typeface="Calibri" pitchFamily="34" charset="0"/>
              </a:rPr>
              <a:t>Projet </a:t>
            </a:r>
            <a:r>
              <a:rPr lang="fr-CA" dirty="0" smtClean="0">
                <a:latin typeface="Calibri" pitchFamily="34" charset="0"/>
              </a:rPr>
              <a:t>privé d’élaboration </a:t>
            </a:r>
            <a:r>
              <a:rPr lang="fr-CA" dirty="0" smtClean="0">
                <a:latin typeface="Calibri" pitchFamily="34" charset="0"/>
              </a:rPr>
              <a:t>d’un prototype fondé sur l’approche de la carte de pointage équilibrée </a:t>
            </a:r>
            <a:r>
              <a:rPr lang="fr-CA" dirty="0" smtClean="0">
                <a:latin typeface="Calibri" pitchFamily="34" charset="0"/>
              </a:rPr>
              <a:t>(« </a:t>
            </a:r>
            <a:r>
              <a:rPr lang="fr-CA" dirty="0" err="1" smtClean="0">
                <a:latin typeface="Calibri" pitchFamily="34" charset="0"/>
              </a:rPr>
              <a:t>balanced</a:t>
            </a:r>
            <a:r>
              <a:rPr lang="fr-CA" dirty="0" smtClean="0">
                <a:latin typeface="Calibri" pitchFamily="34" charset="0"/>
              </a:rPr>
              <a:t> </a:t>
            </a:r>
            <a:r>
              <a:rPr lang="fr-CA" dirty="0" err="1" smtClean="0">
                <a:latin typeface="Calibri" pitchFamily="34" charset="0"/>
              </a:rPr>
              <a:t>scorecard</a:t>
            </a:r>
            <a:r>
              <a:rPr lang="fr-CA" dirty="0" smtClean="0">
                <a:latin typeface="Calibri" pitchFamily="34" charset="0"/>
              </a:rPr>
              <a:t> »)</a:t>
            </a:r>
            <a:endParaRPr lang="fr-CA" dirty="0" smtClean="0">
              <a:latin typeface="Calibri" pitchFamily="34" charset="0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fr-CA" dirty="0" smtClean="0">
                <a:latin typeface="Calibri" pitchFamily="34" charset="0"/>
              </a:rPr>
              <a:t>Un cadre conceptuel </a:t>
            </a:r>
            <a:r>
              <a:rPr lang="fr-CA" dirty="0" smtClean="0">
                <a:latin typeface="Calibri" pitchFamily="34" charset="0"/>
              </a:rPr>
              <a:t>à</a:t>
            </a:r>
            <a:r>
              <a:rPr lang="fr-CA" dirty="0" smtClean="0">
                <a:latin typeface="Calibri" pitchFamily="34" charset="0"/>
              </a:rPr>
              <a:t> améliorer pour tenir </a:t>
            </a:r>
            <a:r>
              <a:rPr lang="fr-CA" dirty="0" smtClean="0">
                <a:latin typeface="Calibri" pitchFamily="34" charset="0"/>
              </a:rPr>
              <a:t>compte d’</a:t>
            </a:r>
            <a:r>
              <a:rPr lang="fr-CA" b="1" dirty="0" smtClean="0">
                <a:latin typeface="Calibri" pitchFamily="34" charset="0"/>
              </a:rPr>
              <a:t>autres domaines de </a:t>
            </a:r>
            <a:r>
              <a:rPr lang="fr-CA" b="1" dirty="0" smtClean="0">
                <a:latin typeface="Calibri" pitchFamily="34" charset="0"/>
              </a:rPr>
              <a:t>la performance (gouvernance, expériences des patients)</a:t>
            </a:r>
            <a:endParaRPr lang="fr-CA" b="1" dirty="0" smtClean="0">
              <a:latin typeface="Calibri" pitchFamily="34" charset="0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fr-CA" dirty="0" smtClean="0">
                <a:latin typeface="Calibri" pitchFamily="34" charset="0"/>
              </a:rPr>
              <a:t>Projet équilibré et </a:t>
            </a:r>
            <a:r>
              <a:rPr lang="fr-CA" b="1" dirty="0" smtClean="0">
                <a:latin typeface="Calibri" pitchFamily="34" charset="0"/>
              </a:rPr>
              <a:t>fondé sur les faits </a:t>
            </a:r>
            <a:r>
              <a:rPr lang="fr-CA" dirty="0" smtClean="0">
                <a:latin typeface="Calibri" pitchFamily="34" charset="0"/>
              </a:rPr>
              <a:t>comprenant des méthodologies rigoureuses et de la documentation technique</a:t>
            </a:r>
          </a:p>
          <a:p>
            <a:pPr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fr-CA" dirty="0" smtClean="0">
                <a:latin typeface="Calibri" pitchFamily="34" charset="0"/>
              </a:rPr>
              <a:t>Soutien connexe aux fins de </a:t>
            </a:r>
            <a:r>
              <a:rPr lang="fr-CA" b="1" dirty="0" smtClean="0">
                <a:latin typeface="Calibri" pitchFamily="34" charset="0"/>
              </a:rPr>
              <a:t>compréhension et d’utilisation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C1E51-E82C-4130-8D63-3C1DE166F00D}" type="slidenum">
              <a:rPr lang="fr-CA" smtClean="0">
                <a:latin typeface="Calibri" pitchFamily="34" charset="0"/>
              </a:rPr>
              <a:pPr>
                <a:defRPr/>
              </a:pPr>
              <a:t>5</a:t>
            </a:fld>
            <a:endParaRPr lang="fr-CA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14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CA" sz="2800" b="1" dirty="0" smtClean="0"/>
              <a:t>Des i</a:t>
            </a:r>
            <a:r>
              <a:rPr lang="fr-CA" sz="2800" b="1" dirty="0" smtClean="0"/>
              <a:t>ndicateurs pancanadiens </a:t>
            </a:r>
            <a:r>
              <a:rPr lang="fr-CA" sz="2800" b="1" dirty="0" smtClean="0"/>
              <a:t>normalisés</a:t>
            </a:r>
            <a:endParaRPr lang="fr-CA" sz="2800" b="1" dirty="0"/>
          </a:p>
        </p:txBody>
      </p:sp>
      <p:sp>
        <p:nvSpPr>
          <p:cNvPr id="39939" name="Content Placeholder 5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fr-CA" dirty="0" smtClean="0">
              <a:latin typeface="Calibri" pitchFamily="34" charset="0"/>
            </a:endParaRPr>
          </a:p>
          <a:p>
            <a:pPr eaLnBrk="1" hangingPunct="1"/>
            <a:endParaRPr lang="fr-CA" dirty="0" smtClean="0">
              <a:latin typeface="Calibri" pitchFamily="34" charset="0"/>
            </a:endParaRPr>
          </a:p>
          <a:p>
            <a:pPr eaLnBrk="1" hangingPunct="1">
              <a:buFontTx/>
              <a:buNone/>
            </a:pPr>
            <a:endParaRPr lang="fr-CA" dirty="0" smtClean="0">
              <a:latin typeface="Calibri" pitchFamily="34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381000" y="1219200"/>
          <a:ext cx="8229601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6400801"/>
              </a:tblGrid>
              <a:tr h="355110">
                <a:tc>
                  <a:txBody>
                    <a:bodyPr/>
                    <a:lstStyle/>
                    <a:p>
                      <a:r>
                        <a:rPr lang="fr-CA" sz="240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Catégorie</a:t>
                      </a:r>
                      <a:endParaRPr lang="fr-CA" sz="2400" noProof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Indicateur</a:t>
                      </a:r>
                      <a:endParaRPr lang="fr-CA" sz="2400" noProof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754610">
                <a:tc>
                  <a:txBody>
                    <a:bodyPr/>
                    <a:lstStyle/>
                    <a:p>
                      <a:r>
                        <a:rPr lang="fr-CA" noProof="0" dirty="0" smtClean="0">
                          <a:latin typeface="Calibri" pitchFamily="34" charset="0"/>
                        </a:rPr>
                        <a:t>Efficience</a:t>
                      </a:r>
                      <a:endParaRPr lang="fr-CA" noProof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fr-CA" sz="1600" i="0" noProof="0" dirty="0" smtClean="0">
                          <a:latin typeface="Calibri" pitchFamily="34" charset="0"/>
                        </a:rPr>
                        <a:t>Finances </a:t>
                      </a:r>
                      <a:r>
                        <a:rPr lang="en-US" sz="1600" dirty="0" smtClean="0">
                          <a:latin typeface="Calibri" pitchFamily="34" charset="0"/>
                        </a:rPr>
                        <a:t>(ratio du </a:t>
                      </a:r>
                      <a:r>
                        <a:rPr lang="fr-CA" sz="1600" noProof="0" dirty="0" smtClean="0">
                          <a:latin typeface="Calibri" pitchFamily="34" charset="0"/>
                        </a:rPr>
                        <a:t>fonds</a:t>
                      </a:r>
                      <a:r>
                        <a:rPr lang="en-US" sz="1600" dirty="0" smtClean="0">
                          <a:latin typeface="Calibri" pitchFamily="34" charset="0"/>
                        </a:rPr>
                        <a:t> de </a:t>
                      </a:r>
                      <a:r>
                        <a:rPr lang="fr-CA" sz="1600" noProof="0" dirty="0" smtClean="0">
                          <a:latin typeface="Calibri" pitchFamily="34" charset="0"/>
                        </a:rPr>
                        <a:t>roulement</a:t>
                      </a:r>
                      <a:r>
                        <a:rPr lang="en-US" sz="1600" dirty="0" smtClean="0">
                          <a:latin typeface="Calibri" pitchFamily="34" charset="0"/>
                        </a:rPr>
                        <a:t>, </a:t>
                      </a:r>
                      <a:r>
                        <a:rPr lang="fr-CA" sz="1600" noProof="0" dirty="0" smtClean="0">
                          <a:latin typeface="Calibri" pitchFamily="34" charset="0"/>
                        </a:rPr>
                        <a:t>âge</a:t>
                      </a:r>
                      <a:r>
                        <a:rPr lang="en-US" sz="1600" dirty="0" smtClean="0">
                          <a:latin typeface="Calibri" pitchFamily="34" charset="0"/>
                        </a:rPr>
                        <a:t> </a:t>
                      </a:r>
                      <a:r>
                        <a:rPr lang="fr-CA" sz="1600" noProof="0" dirty="0" smtClean="0">
                          <a:latin typeface="Calibri" pitchFamily="34" charset="0"/>
                        </a:rPr>
                        <a:t>moyen</a:t>
                      </a:r>
                      <a:r>
                        <a:rPr lang="en-US" sz="1600" dirty="0" smtClean="0">
                          <a:latin typeface="Calibri" pitchFamily="34" charset="0"/>
                        </a:rPr>
                        <a:t> de </a:t>
                      </a:r>
                      <a:r>
                        <a:rPr lang="fr-CA" sz="1600" noProof="0" dirty="0" smtClean="0">
                          <a:latin typeface="Calibri" pitchFamily="34" charset="0"/>
                        </a:rPr>
                        <a:t>l’équipement</a:t>
                      </a:r>
                      <a:r>
                        <a:rPr lang="en-US" sz="1600" dirty="0" smtClean="0">
                          <a:latin typeface="Calibri" pitchFamily="34" charset="0"/>
                        </a:rPr>
                        <a:t>) </a:t>
                      </a:r>
                    </a:p>
                    <a:p>
                      <a:pPr algn="l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fr-CA" sz="1600" i="0" noProof="0" dirty="0" smtClean="0">
                          <a:latin typeface="Calibri" pitchFamily="34" charset="0"/>
                        </a:rPr>
                        <a:t>Productivité </a:t>
                      </a:r>
                      <a:r>
                        <a:rPr lang="fr-CA" sz="1600" noProof="0" dirty="0" smtClean="0">
                          <a:latin typeface="Calibri" pitchFamily="34" charset="0"/>
                        </a:rPr>
                        <a:t>(services administratifs, heures par cas pondéré</a:t>
                      </a:r>
                      <a:r>
                        <a:rPr lang="en-US" sz="1600" dirty="0" smtClean="0">
                          <a:latin typeface="Calibri" pitchFamily="34" charset="0"/>
                        </a:rPr>
                        <a:t>, etc.)</a:t>
                      </a:r>
                    </a:p>
                    <a:p>
                      <a:pPr algn="l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fr-CA" sz="1600" i="0" noProof="0" dirty="0" smtClean="0">
                          <a:latin typeface="Calibri" pitchFamily="34" charset="0"/>
                        </a:rPr>
                        <a:t>Ressources humaines </a:t>
                      </a:r>
                      <a:r>
                        <a:rPr lang="en-US" sz="1600" dirty="0" smtClean="0">
                          <a:latin typeface="Calibri" pitchFamily="34" charset="0"/>
                        </a:rPr>
                        <a:t>(</a:t>
                      </a:r>
                      <a:r>
                        <a:rPr lang="fr-CA" sz="1600" noProof="0" dirty="0" smtClean="0">
                          <a:latin typeface="Calibri" pitchFamily="34" charset="0"/>
                        </a:rPr>
                        <a:t>heures</a:t>
                      </a:r>
                      <a:r>
                        <a:rPr lang="en-US" sz="1600" dirty="0" smtClean="0">
                          <a:latin typeface="Calibri" pitchFamily="34" charset="0"/>
                        </a:rPr>
                        <a:t> </a:t>
                      </a:r>
                      <a:r>
                        <a:rPr lang="fr-CA" sz="1600" noProof="0" dirty="0" smtClean="0">
                          <a:latin typeface="Calibri" pitchFamily="34" charset="0"/>
                        </a:rPr>
                        <a:t>compensées</a:t>
                      </a:r>
                      <a:r>
                        <a:rPr lang="en-US" sz="1600" dirty="0" smtClean="0">
                          <a:latin typeface="Calibri" pitchFamily="34" charset="0"/>
                        </a:rPr>
                        <a:t> par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 un </a:t>
                      </a:r>
                      <a:r>
                        <a:rPr lang="fr-CA" sz="1600" baseline="0" noProof="0" dirty="0" smtClean="0">
                          <a:latin typeface="Calibri" pitchFamily="34" charset="0"/>
                        </a:rPr>
                        <a:t>congé</a:t>
                      </a:r>
                      <a:r>
                        <a:rPr lang="en-US" sz="1600" dirty="0" smtClean="0">
                          <a:latin typeface="Calibri" pitchFamily="34" charset="0"/>
                        </a:rPr>
                        <a:t>,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fr-CA" sz="1600" noProof="0" dirty="0" smtClean="0">
                          <a:latin typeface="Calibri" pitchFamily="34" charset="0"/>
                        </a:rPr>
                        <a:t>heures</a:t>
                      </a:r>
                      <a:r>
                        <a:rPr lang="en-US" sz="1600" dirty="0" smtClean="0">
                          <a:latin typeface="Calibri" pitchFamily="34" charset="0"/>
                        </a:rPr>
                        <a:t> </a:t>
                      </a:r>
                      <a:r>
                        <a:rPr lang="fr-CA" sz="1600" noProof="0" dirty="0" smtClean="0">
                          <a:latin typeface="Calibri" pitchFamily="34" charset="0"/>
                        </a:rPr>
                        <a:t>rémunérées</a:t>
                      </a:r>
                      <a:r>
                        <a:rPr lang="en-US" sz="1600" dirty="0" smtClean="0">
                          <a:latin typeface="Calibri" pitchFamily="34" charset="0"/>
                        </a:rPr>
                        <a:t>)</a:t>
                      </a:r>
                    </a:p>
                  </a:txBody>
                  <a:tcPr/>
                </a:tc>
              </a:tr>
              <a:tr h="765836">
                <a:tc>
                  <a:txBody>
                    <a:bodyPr/>
                    <a:lstStyle/>
                    <a:p>
                      <a:r>
                        <a:rPr lang="fr-CA" noProof="0" dirty="0" smtClean="0">
                          <a:latin typeface="Calibri" pitchFamily="34" charset="0"/>
                        </a:rPr>
                        <a:t>Efficacité</a:t>
                      </a:r>
                      <a:endParaRPr lang="fr-CA" noProof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fr-CA" sz="1600" noProof="0" dirty="0" smtClean="0">
                          <a:latin typeface="Calibri" pitchFamily="34" charset="0"/>
                        </a:rPr>
                        <a:t>Mortalité</a:t>
                      </a:r>
                      <a:r>
                        <a:rPr lang="fr-CA" sz="1600" baseline="0" noProof="0" dirty="0" smtClean="0">
                          <a:latin typeface="Calibri" pitchFamily="34" charset="0"/>
                        </a:rPr>
                        <a:t> à la suite d’une chirurgie</a:t>
                      </a:r>
                      <a:endParaRPr lang="fr-CA" sz="1600" noProof="0" dirty="0" smtClean="0">
                        <a:latin typeface="Calibri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fr-CA" sz="1600" noProof="0" dirty="0" smtClean="0">
                          <a:latin typeface="Calibri" pitchFamily="34" charset="0"/>
                        </a:rPr>
                        <a:t>Mortalité</a:t>
                      </a:r>
                      <a:r>
                        <a:rPr lang="fr-CA" sz="1600" baseline="0" noProof="0" dirty="0" smtClean="0">
                          <a:latin typeface="Calibri" pitchFamily="34" charset="0"/>
                        </a:rPr>
                        <a:t> hospitalière</a:t>
                      </a:r>
                      <a:endParaRPr lang="fr-CA" sz="1600" noProof="0" dirty="0" smtClean="0">
                        <a:latin typeface="Calibri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fr-CA" sz="1600" noProof="0" dirty="0" smtClean="0">
                          <a:latin typeface="Calibri" pitchFamily="34" charset="0"/>
                        </a:rPr>
                        <a:t>Taux de réadmission</a:t>
                      </a:r>
                    </a:p>
                  </a:txBody>
                  <a:tcPr/>
                </a:tc>
              </a:tr>
              <a:tr h="976554">
                <a:tc>
                  <a:txBody>
                    <a:bodyPr/>
                    <a:lstStyle/>
                    <a:p>
                      <a:r>
                        <a:rPr lang="fr-CA" noProof="0" dirty="0" smtClean="0">
                          <a:latin typeface="Calibri" pitchFamily="34" charset="0"/>
                        </a:rPr>
                        <a:t>Sécurité</a:t>
                      </a:r>
                      <a:endParaRPr lang="fr-CA" noProof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fr-FR" sz="1600" dirty="0" smtClean="0">
                          <a:latin typeface="Calibri" pitchFamily="34" charset="0"/>
                        </a:rPr>
                        <a:t>Événements indésirables liés aux soins infirmiers</a:t>
                      </a:r>
                    </a:p>
                    <a:p>
                      <a:pPr algn="l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fr-FR" sz="1600" dirty="0" smtClean="0">
                          <a:latin typeface="Calibri" pitchFamily="34" charset="0"/>
                        </a:rPr>
                        <a:t>Traumatismes obstétricaux</a:t>
                      </a:r>
                    </a:p>
                    <a:p>
                      <a:pPr algn="l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fr-FR" sz="1600" dirty="0" smtClean="0">
                          <a:latin typeface="Calibri" pitchFamily="34" charset="0"/>
                        </a:rPr>
                        <a:t>Traumatismes à la naissance</a:t>
                      </a:r>
                    </a:p>
                    <a:p>
                      <a:pPr algn="l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fr-FR" sz="1600" dirty="0" smtClean="0">
                          <a:latin typeface="Calibri" pitchFamily="34" charset="0"/>
                        </a:rPr>
                        <a:t>Fractures de la hanche à l’hôpital chez les personnes âgées</a:t>
                      </a:r>
                    </a:p>
                  </a:txBody>
                  <a:tcPr/>
                </a:tc>
              </a:tr>
              <a:tr h="325518">
                <a:tc>
                  <a:txBody>
                    <a:bodyPr/>
                    <a:lstStyle/>
                    <a:p>
                      <a:r>
                        <a:rPr lang="fr-CA" noProof="0" dirty="0" smtClean="0">
                          <a:latin typeface="Calibri" pitchFamily="34" charset="0"/>
                        </a:rPr>
                        <a:t>Accessibilité</a:t>
                      </a:r>
                      <a:endParaRPr lang="fr-CA" noProof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600" dirty="0" smtClean="0">
                          <a:latin typeface="Calibri" pitchFamily="34" charset="0"/>
                        </a:rPr>
                        <a:t>Temps d’attente pour une réparation d’une fracture de la hanche</a:t>
                      </a:r>
                      <a:endParaRPr lang="en-US" sz="1600" dirty="0" smtClean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727843">
                <a:tc>
                  <a:txBody>
                    <a:bodyPr/>
                    <a:lstStyle/>
                    <a:p>
                      <a:r>
                        <a:rPr lang="fr-CA" dirty="0" smtClean="0">
                          <a:latin typeface="Calibri" pitchFamily="34" charset="0"/>
                        </a:rPr>
                        <a:t>Pertinence</a:t>
                      </a:r>
                      <a:endParaRPr lang="en-C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US" sz="1600" noProof="0" dirty="0" smtClean="0">
                          <a:latin typeface="Calibri" pitchFamily="34" charset="0"/>
                        </a:rPr>
                        <a:t>T</a:t>
                      </a:r>
                      <a:r>
                        <a:rPr lang="fr-CA" sz="1600" noProof="0" dirty="0" smtClean="0">
                          <a:latin typeface="Calibri" pitchFamily="34" charset="0"/>
                        </a:rPr>
                        <a:t>aux de césariennes</a:t>
                      </a:r>
                    </a:p>
                    <a:p>
                      <a:pPr algn="l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fr-CA" sz="1600" noProof="0" dirty="0" smtClean="0">
                          <a:latin typeface="Calibri" pitchFamily="34" charset="0"/>
                        </a:rPr>
                        <a:t>Accouchements vaginaux</a:t>
                      </a:r>
                      <a:r>
                        <a:rPr lang="fr-CA" sz="1600" baseline="0" noProof="0" dirty="0" smtClean="0">
                          <a:latin typeface="Calibri" pitchFamily="34" charset="0"/>
                        </a:rPr>
                        <a:t> </a:t>
                      </a:r>
                      <a:r>
                        <a:rPr lang="fr-CA" sz="1600" noProof="0" dirty="0" smtClean="0">
                          <a:latin typeface="Calibri" pitchFamily="34" charset="0"/>
                        </a:rPr>
                        <a:t>après césarienne</a:t>
                      </a:r>
                    </a:p>
                    <a:p>
                      <a:pPr algn="l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fr-FR" sz="1600" dirty="0" smtClean="0">
                          <a:latin typeface="Calibri" pitchFamily="34" charset="0"/>
                        </a:rPr>
                        <a:t>Angiographies</a:t>
                      </a:r>
                      <a:r>
                        <a:rPr lang="fr-FR" sz="16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fr-FR" sz="1600" dirty="0" smtClean="0">
                          <a:latin typeface="Calibri" pitchFamily="34" charset="0"/>
                        </a:rPr>
                        <a:t>à la suite d’un IAM</a:t>
                      </a:r>
                      <a:endParaRPr lang="en-CA" sz="1600" dirty="0" smtClean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DDAEA-AD63-43F2-9FC0-EB1DD758B5D2}" type="slidenum">
              <a:rPr lang="fr-CA" smtClean="0"/>
              <a:pPr>
                <a:defRPr/>
              </a:pPr>
              <a:t>6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77200" cy="762000"/>
          </a:xfrm>
        </p:spPr>
        <p:txBody>
          <a:bodyPr>
            <a:noAutofit/>
          </a:bodyPr>
          <a:lstStyle/>
          <a:p>
            <a:pPr fontAlgn="t"/>
            <a:r>
              <a:rPr lang="fr-CA" sz="2800" b="1" dirty="0" smtClean="0">
                <a:latin typeface="Calibri" pitchFamily="34" charset="0"/>
              </a:rPr>
              <a:t>Un projet </a:t>
            </a:r>
            <a:r>
              <a:rPr lang="fr-CA" sz="2800" b="1" dirty="0" smtClean="0">
                <a:latin typeface="Calibri" pitchFamily="34" charset="0"/>
              </a:rPr>
              <a:t>a</a:t>
            </a:r>
            <a:r>
              <a:rPr lang="fr-CA" sz="2800" b="1" dirty="0" smtClean="0">
                <a:latin typeface="Calibri" pitchFamily="34" charset="0"/>
              </a:rPr>
              <a:t>pproprié </a:t>
            </a:r>
            <a:r>
              <a:rPr lang="fr-CA" sz="2800" b="1" dirty="0" smtClean="0">
                <a:latin typeface="Calibri" pitchFamily="34" charset="0"/>
              </a:rPr>
              <a:t>pour tous les hôpitaux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371600"/>
            <a:ext cx="8458200" cy="4495800"/>
          </a:xfrm>
        </p:spPr>
        <p:txBody>
          <a:bodyPr rtlCol="0">
            <a:normAutofit fontScale="92500"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fr-CA" sz="2400" dirty="0" smtClean="0">
                <a:latin typeface="Calibri" pitchFamily="34" charset="0"/>
              </a:rPr>
              <a:t>Information </a:t>
            </a:r>
            <a:r>
              <a:rPr lang="fr-CA" sz="2400" b="1" dirty="0" smtClean="0">
                <a:latin typeface="Calibri" pitchFamily="34" charset="0"/>
              </a:rPr>
              <a:t>comparative</a:t>
            </a:r>
            <a:r>
              <a:rPr lang="fr-CA" sz="2400" dirty="0" smtClean="0">
                <a:latin typeface="Calibri" pitchFamily="34" charset="0"/>
              </a:rPr>
              <a:t> et </a:t>
            </a:r>
            <a:r>
              <a:rPr lang="fr-CA" sz="2400" b="1" dirty="0" smtClean="0">
                <a:latin typeface="Calibri" pitchFamily="34" charset="0"/>
              </a:rPr>
              <a:t>exploitable</a:t>
            </a:r>
            <a:r>
              <a:rPr lang="fr-CA" sz="2400" dirty="0" smtClean="0">
                <a:latin typeface="Calibri" pitchFamily="34" charset="0"/>
              </a:rPr>
              <a:t> pour tous les établissements; des grands hôpitaux d’enseignement aux petits </a:t>
            </a:r>
            <a:r>
              <a:rPr lang="fr-CA" sz="2400" dirty="0" smtClean="0">
                <a:latin typeface="Calibri" pitchFamily="34" charset="0"/>
              </a:rPr>
              <a:t>hôpitaux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fr-CA" sz="2400" dirty="0" smtClean="0">
                <a:latin typeface="Calibri" pitchFamily="34" charset="0"/>
              </a:rPr>
              <a:t>La capacité </a:t>
            </a:r>
            <a:r>
              <a:rPr lang="fr-CA" sz="2400" dirty="0" smtClean="0">
                <a:latin typeface="Calibri" pitchFamily="34" charset="0"/>
              </a:rPr>
              <a:t>d’effectuer une analyse plus poussée des indicateurs, y compris l’information sur les transferts, les groupes de patients et les admissions, afin de mieux comprendre les </a:t>
            </a:r>
            <a:r>
              <a:rPr lang="fr-CA" sz="2400" dirty="0" smtClean="0">
                <a:latin typeface="Calibri" pitchFamily="34" charset="0"/>
              </a:rPr>
              <a:t>résultats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fr-CA" sz="2400" dirty="0" smtClean="0">
                <a:latin typeface="Calibri" pitchFamily="34" charset="0"/>
              </a:rPr>
              <a:t>Quatre </a:t>
            </a:r>
            <a:r>
              <a:rPr lang="fr-CA" sz="2400" b="1" dirty="0" smtClean="0">
                <a:latin typeface="Calibri" pitchFamily="34" charset="0"/>
              </a:rPr>
              <a:t>groupes d’hôpitaux </a:t>
            </a:r>
            <a:r>
              <a:rPr lang="fr-CA" sz="2400" b="1" dirty="0" smtClean="0">
                <a:latin typeface="Calibri" pitchFamily="34" charset="0"/>
              </a:rPr>
              <a:t>pairs </a:t>
            </a:r>
            <a:r>
              <a:rPr lang="fr-CA" sz="2400" dirty="0" smtClean="0">
                <a:latin typeface="Calibri" pitchFamily="34" charset="0"/>
              </a:rPr>
              <a:t>prédéfinis </a:t>
            </a:r>
            <a:r>
              <a:rPr lang="fr-CA" sz="2400" dirty="0" smtClean="0">
                <a:latin typeface="Calibri" pitchFamily="34" charset="0"/>
              </a:rPr>
              <a:t>et normalisés en plus de </a:t>
            </a:r>
            <a:r>
              <a:rPr lang="fr-CA" sz="2400" dirty="0" smtClean="0">
                <a:latin typeface="Calibri" pitchFamily="34" charset="0"/>
              </a:rPr>
              <a:t>la possibilité pour les participants de personnaliser leurs pairs</a:t>
            </a:r>
            <a:endParaRPr lang="fr-CA" sz="2400" b="1" dirty="0" smtClean="0">
              <a:latin typeface="Calibri" pitchFamily="34" charset="0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fr-CA" sz="2400" dirty="0" smtClean="0">
                <a:latin typeface="Calibri" pitchFamily="34" charset="0"/>
              </a:rPr>
              <a:t>Plus </a:t>
            </a:r>
            <a:r>
              <a:rPr lang="fr-CA" sz="2400" dirty="0" smtClean="0">
                <a:latin typeface="Calibri" pitchFamily="34" charset="0"/>
              </a:rPr>
              <a:t>de 40 éléments de données relatifs à </a:t>
            </a:r>
            <a:r>
              <a:rPr lang="fr-CA" sz="2400" b="1" dirty="0" smtClean="0">
                <a:latin typeface="Calibri" pitchFamily="34" charset="0"/>
              </a:rPr>
              <a:t>l’</a:t>
            </a:r>
            <a:r>
              <a:rPr lang="fr-CA" sz="2400" b="1" dirty="0" smtClean="0">
                <a:latin typeface="Calibri" pitchFamily="34" charset="0"/>
                <a:ea typeface="+mn-ea"/>
                <a:cs typeface="+mn-cs"/>
              </a:rPr>
              <a:t>information sur le profil des </a:t>
            </a:r>
            <a:r>
              <a:rPr lang="fr-CA" sz="2400" b="1" dirty="0" smtClean="0">
                <a:latin typeface="Calibri" pitchFamily="34" charset="0"/>
                <a:ea typeface="+mn-ea"/>
                <a:cs typeface="+mn-cs"/>
              </a:rPr>
              <a:t>hôpitaux:</a:t>
            </a:r>
            <a:endParaRPr lang="fr-CA" sz="2400" b="1" dirty="0" smtClean="0">
              <a:latin typeface="Calibri" pitchFamily="34" charset="0"/>
              <a:ea typeface="+mn-ea"/>
              <a:cs typeface="+mn-cs"/>
            </a:endParaRPr>
          </a:p>
          <a:p>
            <a:pPr lvl="1">
              <a:defRPr/>
            </a:pPr>
            <a:r>
              <a:rPr lang="fr-CA" dirty="0" smtClean="0">
                <a:latin typeface="Calibri" pitchFamily="34" charset="0"/>
              </a:rPr>
              <a:t>Statistiques d’exploitation</a:t>
            </a:r>
          </a:p>
          <a:p>
            <a:pPr lvl="1" eaLnBrk="1" hangingPunct="1">
              <a:spcBef>
                <a:spcPts val="0"/>
              </a:spcBef>
              <a:buFont typeface="Arial" pitchFamily="34" charset="0"/>
              <a:buChar char="–"/>
              <a:defRPr/>
            </a:pPr>
            <a:r>
              <a:rPr lang="fr-CA" dirty="0" smtClean="0">
                <a:latin typeface="Calibri" pitchFamily="34" charset="0"/>
              </a:rPr>
              <a:t>Données financières</a:t>
            </a:r>
          </a:p>
          <a:p>
            <a:pPr lvl="1">
              <a:spcBef>
                <a:spcPts val="0"/>
              </a:spcBef>
              <a:defRPr/>
            </a:pPr>
            <a:r>
              <a:rPr lang="fr-CA" dirty="0" smtClean="0">
                <a:latin typeface="Calibri" pitchFamily="34" charset="0"/>
              </a:rPr>
              <a:t>Complexité et capacité relatives aux patients</a:t>
            </a:r>
          </a:p>
          <a:p>
            <a:pPr lvl="1">
              <a:spcBef>
                <a:spcPts val="0"/>
              </a:spcBef>
              <a:defRPr/>
            </a:pPr>
            <a:r>
              <a:rPr lang="fr-CA" dirty="0" smtClean="0">
                <a:latin typeface="Calibri" pitchFamily="34" charset="0"/>
              </a:rPr>
              <a:t>Services cliniques </a:t>
            </a:r>
            <a:r>
              <a:rPr lang="fr-CA" dirty="0" smtClean="0">
                <a:latin typeface="Calibri" pitchFamily="34" charset="0"/>
              </a:rPr>
              <a:t>clefs</a:t>
            </a:r>
            <a:endParaRPr lang="fr-CA" dirty="0" smtClean="0">
              <a:latin typeface="Calibri" pitchFamily="34" charset="0"/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8153400" y="6553200"/>
            <a:ext cx="9906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C756A-20BE-4B75-95FF-A00C9F1FCD09}" type="slidenum">
              <a:rPr kumimoji="0" lang="fr-CA" sz="12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CA" sz="12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501063" cy="762000"/>
          </a:xfrm>
        </p:spPr>
        <p:txBody>
          <a:bodyPr>
            <a:normAutofit/>
          </a:bodyPr>
          <a:lstStyle/>
          <a:p>
            <a:r>
              <a:rPr lang="fr-CA" sz="2800" b="1" dirty="0" smtClean="0">
                <a:latin typeface="Calibri" pitchFamily="34" charset="0"/>
              </a:rPr>
              <a:t>Page d’accueil de l’outil électronique du </a:t>
            </a:r>
            <a:r>
              <a:rPr lang="fr-CA" sz="2800" b="1" dirty="0" smtClean="0">
                <a:latin typeface="Calibri" pitchFamily="34" charset="0"/>
              </a:rPr>
              <a:t>projet</a:t>
            </a:r>
            <a:endParaRPr lang="fr-CA" sz="2800" b="1" dirty="0">
              <a:latin typeface="Calibri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752600" y="1676400"/>
            <a:ext cx="7239000" cy="51816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 lang="en-US" sz="1800" dirty="0" smtClean="0"/>
          </a:p>
          <a:p>
            <a:pPr marL="800100" lvl="3" indent="-342900">
              <a:spcBef>
                <a:spcPct val="50000"/>
              </a:spcBef>
              <a:buNone/>
            </a:pPr>
            <a:endParaRPr lang="en-US" sz="1600" dirty="0" smtClean="0"/>
          </a:p>
          <a:p>
            <a:pPr marL="342900" lvl="2" indent="-342900">
              <a:spcBef>
                <a:spcPct val="50000"/>
              </a:spcBef>
            </a:pPr>
            <a:endParaRPr lang="en-US" sz="1600" b="1" dirty="0" smtClean="0"/>
          </a:p>
          <a:p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1719" t="17708" r="21094" b="8332"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DDAEA-AD63-43F2-9FC0-EB1DD758B5D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1720" t="17708" r="21093" b="8333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501063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CA" sz="2800" b="1" dirty="0" smtClean="0">
                <a:latin typeface="Calibri" pitchFamily="34" charset="0"/>
              </a:rPr>
              <a:t>Les hôpitaux participants ont accès aux </a:t>
            </a:r>
            <a:r>
              <a:rPr lang="fr-CA" sz="2800" b="1" dirty="0">
                <a:latin typeface="Calibri" pitchFamily="34" charset="0"/>
              </a:rPr>
              <a:t>indicateurs</a:t>
            </a:r>
            <a:r>
              <a:rPr lang="fr-CA" sz="2800" b="1" dirty="0" smtClean="0">
                <a:latin typeface="Calibri" pitchFamily="34" charset="0"/>
              </a:rPr>
              <a:t> cliniques et financiers</a:t>
            </a:r>
            <a:endParaRPr lang="fr-CA" sz="2800" b="1" dirty="0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DDAEA-AD63-43F2-9FC0-EB1DD758B5D2}" type="slidenum">
              <a:rPr lang="fr-CA" smtClean="0"/>
              <a:pPr>
                <a:defRPr/>
              </a:pPr>
              <a:t>9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HI_PPT_EN">
  <a:themeElements>
    <a:clrScheme name="CIHI">
      <a:dk1>
        <a:srgbClr val="636467"/>
      </a:dk1>
      <a:lt1>
        <a:srgbClr val="FFFFFF"/>
      </a:lt1>
      <a:dk2>
        <a:srgbClr val="94B8BB"/>
      </a:dk2>
      <a:lt2>
        <a:srgbClr val="FFFFFF"/>
      </a:lt2>
      <a:accent1>
        <a:srgbClr val="8FB3B9"/>
      </a:accent1>
      <a:accent2>
        <a:srgbClr val="C3D5D9"/>
      </a:accent2>
      <a:accent3>
        <a:srgbClr val="636467"/>
      </a:accent3>
      <a:accent4>
        <a:srgbClr val="DA7637"/>
      </a:accent4>
      <a:accent5>
        <a:srgbClr val="FFFFFF"/>
      </a:accent5>
      <a:accent6>
        <a:srgbClr val="4C898E"/>
      </a:accent6>
      <a:hlink>
        <a:srgbClr val="037872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HI_template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HI_template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HI_template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HI_template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HI_template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HI_template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HI_template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HI_template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HI_template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HI_template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HI_template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HI_template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pecial Slides">
  <a:themeElements>
    <a:clrScheme name="CIHI">
      <a:dk1>
        <a:srgbClr val="636467"/>
      </a:dk1>
      <a:lt1>
        <a:srgbClr val="FFFFFF"/>
      </a:lt1>
      <a:dk2>
        <a:srgbClr val="94B8BB"/>
      </a:dk2>
      <a:lt2>
        <a:srgbClr val="FFFFFF"/>
      </a:lt2>
      <a:accent1>
        <a:srgbClr val="8FB3B9"/>
      </a:accent1>
      <a:accent2>
        <a:srgbClr val="C3D5D9"/>
      </a:accent2>
      <a:accent3>
        <a:srgbClr val="636467"/>
      </a:accent3>
      <a:accent4>
        <a:srgbClr val="DA7637"/>
      </a:accent4>
      <a:accent5>
        <a:srgbClr val="FFFFFF"/>
      </a:accent5>
      <a:accent6>
        <a:srgbClr val="4C898E"/>
      </a:accent6>
      <a:hlink>
        <a:srgbClr val="037872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IHI">
      <a:dk1>
        <a:srgbClr val="636467"/>
      </a:dk1>
      <a:lt1>
        <a:srgbClr val="FFFFFF"/>
      </a:lt1>
      <a:dk2>
        <a:srgbClr val="94B8BB"/>
      </a:dk2>
      <a:lt2>
        <a:srgbClr val="FFFFFF"/>
      </a:lt2>
      <a:accent1>
        <a:srgbClr val="8FB3B9"/>
      </a:accent1>
      <a:accent2>
        <a:srgbClr val="C3D5D9"/>
      </a:accent2>
      <a:accent3>
        <a:srgbClr val="636467"/>
      </a:accent3>
      <a:accent4>
        <a:srgbClr val="DA7637"/>
      </a:accent4>
      <a:accent5>
        <a:srgbClr val="FFFFFF"/>
      </a:accent5>
      <a:accent6>
        <a:srgbClr val="4C898E"/>
      </a:accent6>
      <a:hlink>
        <a:srgbClr val="037872"/>
      </a:hlink>
      <a:folHlink>
        <a:srgbClr val="800080"/>
      </a:folHlink>
    </a:clrScheme>
    <a:fontScheme name="CIHI">
      <a:majorFont>
        <a:latin typeface="Swis721 BT"/>
        <a:ea typeface=""/>
        <a:cs typeface=""/>
      </a:majorFont>
      <a:minorFont>
        <a:latin typeface="Swis721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IHI">
      <a:dk1>
        <a:srgbClr val="636467"/>
      </a:dk1>
      <a:lt1>
        <a:srgbClr val="FFFFFF"/>
      </a:lt1>
      <a:dk2>
        <a:srgbClr val="94B8BB"/>
      </a:dk2>
      <a:lt2>
        <a:srgbClr val="FFFFFF"/>
      </a:lt2>
      <a:accent1>
        <a:srgbClr val="8FB3B9"/>
      </a:accent1>
      <a:accent2>
        <a:srgbClr val="C3D5D9"/>
      </a:accent2>
      <a:accent3>
        <a:srgbClr val="636467"/>
      </a:accent3>
      <a:accent4>
        <a:srgbClr val="DA7637"/>
      </a:accent4>
      <a:accent5>
        <a:srgbClr val="FFFFFF"/>
      </a:accent5>
      <a:accent6>
        <a:srgbClr val="4C898E"/>
      </a:accent6>
      <a:hlink>
        <a:srgbClr val="037872"/>
      </a:hlink>
      <a:folHlink>
        <a:srgbClr val="800080"/>
      </a:folHlink>
    </a:clrScheme>
    <a:fontScheme name="CIHI">
      <a:majorFont>
        <a:latin typeface="Swis721 BT"/>
        <a:ea typeface=""/>
        <a:cs typeface=""/>
      </a:majorFont>
      <a:minorFont>
        <a:latin typeface="Swis721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CIHI_PPT_EN</Template>
  <TotalTime>1072</TotalTime>
  <Words>840</Words>
  <Application>Microsoft Office PowerPoint</Application>
  <PresentationFormat>On-screen Show (4:3)</PresentationFormat>
  <Paragraphs>135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CIHI_PPT_EN</vt:lpstr>
      <vt:lpstr>Special Slides</vt:lpstr>
      <vt:lpstr>Projet de mesure de la performance des hôpitaux canadiens</vt:lpstr>
      <vt:lpstr>Le projet de mesure de la performance des hôpitaux canadiens</vt:lpstr>
      <vt:lpstr>Objectifs du projet</vt:lpstr>
      <vt:lpstr>Contexte : réalisations du projet jusqu’à présent</vt:lpstr>
      <vt:lpstr>Qu’est-ce qui le différencie des autres projets?  </vt:lpstr>
      <vt:lpstr>Des indicateurs pancanadiens normalisés</vt:lpstr>
      <vt:lpstr>Un projet approprié pour tous les hôpitaux</vt:lpstr>
      <vt:lpstr>Page d’accueil de l’outil électronique du projet</vt:lpstr>
      <vt:lpstr>Les hôpitaux participants ont accès aux indicateurs cliniques et financiers</vt:lpstr>
      <vt:lpstr>Slide 10</vt:lpstr>
      <vt:lpstr>Slide 11</vt:lpstr>
      <vt:lpstr>Slide 12</vt:lpstr>
      <vt:lpstr>Les utilisateurs peuvent passer en revue des comparaisons d’indicateurs cliniques et financiers</vt:lpstr>
      <vt:lpstr>Les utilisateurs peuvent examiner les résultats individuels des indicateurs en détail</vt:lpstr>
      <vt:lpstr>Slide 15</vt:lpstr>
      <vt:lpstr>Utilisation de l’outil électronique pour l’amélioration de la qualité et la gestion de la performance</vt:lpstr>
      <vt:lpstr>Améliorations à venir</vt:lpstr>
      <vt:lpstr>Les prochaines étapes du projet</vt:lpstr>
    </vt:vector>
  </TitlesOfParts>
  <Company>Canadian Institute for Health Information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mzaccariacho</dc:creator>
  <cp:lastModifiedBy>JVeillard</cp:lastModifiedBy>
  <cp:revision>328</cp:revision>
  <dcterms:created xsi:type="dcterms:W3CDTF">2010-10-14T10:41:45Z</dcterms:created>
  <dcterms:modified xsi:type="dcterms:W3CDTF">2010-11-30T18:20:10Z</dcterms:modified>
</cp:coreProperties>
</file>